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76" r:id="rId2"/>
    <p:sldId id="269" r:id="rId3"/>
    <p:sldId id="297" r:id="rId4"/>
    <p:sldId id="298" r:id="rId5"/>
    <p:sldId id="323" r:id="rId6"/>
    <p:sldId id="324" r:id="rId7"/>
    <p:sldId id="356" r:id="rId8"/>
    <p:sldId id="272" r:id="rId9"/>
    <p:sldId id="274" r:id="rId10"/>
    <p:sldId id="325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4" r:id="rId19"/>
    <p:sldId id="365" r:id="rId20"/>
    <p:sldId id="366" r:id="rId21"/>
    <p:sldId id="296" r:id="rId2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7455" autoAdjust="0"/>
  </p:normalViewPr>
  <p:slideViewPr>
    <p:cSldViewPr>
      <p:cViewPr varScale="1">
        <p:scale>
          <a:sx n="60" d="100"/>
          <a:sy n="60" d="100"/>
        </p:scale>
        <p:origin x="84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61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Общее кол-во посещений</c:v>
                </c:pt>
                <c:pt idx="1">
                  <c:v>Взрослые</c:v>
                </c:pt>
                <c:pt idx="2">
                  <c:v>Дети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1330</c:v>
                </c:pt>
                <c:pt idx="1">
                  <c:v>530</c:v>
                </c:pt>
                <c:pt idx="2">
                  <c:v>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08-493D-9655-77195464605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Общее кол-во посещений</c:v>
                </c:pt>
                <c:pt idx="1">
                  <c:v>Взрослые</c:v>
                </c:pt>
                <c:pt idx="2">
                  <c:v>Дети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3300</c:v>
                </c:pt>
                <c:pt idx="1">
                  <c:v>1680</c:v>
                </c:pt>
                <c:pt idx="2">
                  <c:v>1620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A08-493D-9655-7719546460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0008576"/>
        <c:axId val="130010496"/>
        <c:axId val="178427648"/>
      </c:bar3DChart>
      <c:catAx>
        <c:axId val="130008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30010496"/>
        <c:crosses val="autoZero"/>
        <c:auto val="1"/>
        <c:lblAlgn val="ctr"/>
        <c:lblOffset val="100"/>
        <c:noMultiLvlLbl val="0"/>
      </c:catAx>
      <c:valAx>
        <c:axId val="130010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0008576"/>
        <c:crosses val="autoZero"/>
        <c:crossBetween val="between"/>
      </c:valAx>
      <c:serAx>
        <c:axId val="178427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1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798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30010496"/>
        <c:crosses val="autoZero"/>
        <c:tickLblSkip val="1"/>
        <c:tickMarkSkip val="1"/>
      </c:serAx>
      <c:spPr>
        <a:noFill/>
        <a:ln w="25369">
          <a:noFill/>
        </a:ln>
      </c:spPr>
    </c:plotArea>
    <c:legend>
      <c:legendPos val="r"/>
      <c:layout>
        <c:manualLayout>
          <c:xMode val="edge"/>
          <c:yMode val="edge"/>
          <c:x val="0.85761590568193757"/>
          <c:y val="0.43670886075949411"/>
          <c:w val="0.131386331479901"/>
          <c:h val="0.1711312683770917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798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Всего</c:v>
                </c:pt>
                <c:pt idx="1">
                  <c:v>Дети и учащиеся</c:v>
                </c:pt>
                <c:pt idx="2">
                  <c:v>Взрослые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500</c:v>
                </c:pt>
                <c:pt idx="1">
                  <c:v>200</c:v>
                </c:pt>
                <c:pt idx="2">
                  <c:v>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C8-4231-B0F4-A66B26BEE96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Всего</c:v>
                </c:pt>
                <c:pt idx="1">
                  <c:v>Дети и учащиеся</c:v>
                </c:pt>
                <c:pt idx="2">
                  <c:v>Взрослые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1100</c:v>
                </c:pt>
                <c:pt idx="1">
                  <c:v>600</c:v>
                </c:pt>
                <c:pt idx="2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7C8-4231-B0F4-A66B26BEE9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5745664"/>
        <c:axId val="215747968"/>
        <c:axId val="0"/>
      </c:bar3DChart>
      <c:catAx>
        <c:axId val="215745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5747968"/>
        <c:crosses val="autoZero"/>
        <c:auto val="1"/>
        <c:lblAlgn val="ctr"/>
        <c:lblOffset val="100"/>
        <c:noMultiLvlLbl val="0"/>
      </c:catAx>
      <c:valAx>
        <c:axId val="2157479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57456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Общее кол-во</c:v>
                </c:pt>
                <c:pt idx="1">
                  <c:v>Дети и учащиеся</c:v>
                </c:pt>
                <c:pt idx="2">
                  <c:v>Взрослые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830</c:v>
                </c:pt>
                <c:pt idx="1">
                  <c:v>200</c:v>
                </c:pt>
                <c:pt idx="2">
                  <c:v>630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6C-4F10-802E-E0DF1BA213D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Общее кол-во</c:v>
                </c:pt>
                <c:pt idx="1">
                  <c:v>Дети и учащиеся</c:v>
                </c:pt>
                <c:pt idx="2">
                  <c:v>Взрослые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2200</c:v>
                </c:pt>
                <c:pt idx="1">
                  <c:v>1000</c:v>
                </c:pt>
                <c:pt idx="2">
                  <c:v>1200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B6C-4F10-802E-E0DF1BA21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8634752"/>
        <c:axId val="178636288"/>
        <c:axId val="218945728"/>
      </c:bar3DChart>
      <c:catAx>
        <c:axId val="1786347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78636288"/>
        <c:crosses val="autoZero"/>
        <c:auto val="1"/>
        <c:lblAlgn val="ctr"/>
        <c:lblOffset val="100"/>
        <c:noMultiLvlLbl val="0"/>
      </c:catAx>
      <c:valAx>
        <c:axId val="17863628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78634752"/>
        <c:crosses val="autoZero"/>
        <c:crossBetween val="between"/>
      </c:valAx>
      <c:serAx>
        <c:axId val="218945728"/>
        <c:scaling>
          <c:orientation val="minMax"/>
        </c:scaling>
        <c:delete val="0"/>
        <c:axPos val="b"/>
        <c:majorTickMark val="none"/>
        <c:minorTickMark val="none"/>
        <c:tickLblPos val="nextTo"/>
        <c:crossAx val="178636288"/>
        <c:crosses val="autoZero"/>
      </c:ser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2020-2021гг.</c:v>
                </c:pt>
              </c:strCache>
            </c:strRef>
          </c:tx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2020г.</c:v>
                </c:pt>
                <c:pt idx="1">
                  <c:v>2021г.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</c:v>
                </c:pt>
                <c:pt idx="1">
                  <c:v>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843-404A-B50D-B35E49E560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8908544"/>
        <c:axId val="218907008"/>
      </c:lineChart>
      <c:valAx>
        <c:axId val="2189070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908544"/>
        <c:crosses val="autoZero"/>
        <c:crossBetween val="between"/>
      </c:valAx>
      <c:catAx>
        <c:axId val="218908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8907008"/>
        <c:crosses val="autoZero"/>
        <c:auto val="1"/>
        <c:lblAlgn val="ctr"/>
        <c:lblOffset val="100"/>
        <c:noMultiLvlLbl val="0"/>
      </c:cat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3F-481E-B30B-494C3203784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03F-481E-B30B-494C320378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2708352"/>
        <c:axId val="232710144"/>
      </c:barChart>
      <c:catAx>
        <c:axId val="23270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32710144"/>
        <c:crosses val="autoZero"/>
        <c:auto val="1"/>
        <c:lblAlgn val="ctr"/>
        <c:lblOffset val="100"/>
        <c:noMultiLvlLbl val="0"/>
      </c:catAx>
      <c:valAx>
        <c:axId val="232710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27083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2020г.</c:v>
                </c:pt>
                <c:pt idx="1">
                  <c:v>2021г.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1730</c:v>
                </c:pt>
                <c:pt idx="1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AD-414A-B36C-06486DF743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32624512"/>
        <c:axId val="232626048"/>
      </c:barChart>
      <c:catAx>
        <c:axId val="232624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32626048"/>
        <c:crosses val="autoZero"/>
        <c:auto val="1"/>
        <c:lblAlgn val="ctr"/>
        <c:lblOffset val="100"/>
        <c:noMultiLvlLbl val="0"/>
      </c:catAx>
      <c:valAx>
        <c:axId val="2326260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32624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4"/>
    </mc:Choice>
    <mc:Fallback>
      <c:style val="1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14-4475-ADCD-25A4FC637C3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14-4475-ADCD-25A4FC637C3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3113856"/>
        <c:axId val="233119744"/>
      </c:barChart>
      <c:catAx>
        <c:axId val="2331138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33119744"/>
        <c:crosses val="autoZero"/>
        <c:auto val="1"/>
        <c:lblAlgn val="ctr"/>
        <c:lblOffset val="100"/>
        <c:noMultiLvlLbl val="0"/>
      </c:catAx>
      <c:valAx>
        <c:axId val="2331197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23311385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Внесенные в Госкаталог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92-43CF-B7D3-FC896705C4B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Внесенные в Госкаталог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92-43CF-B7D3-FC896705C4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5017728"/>
        <c:axId val="235019264"/>
      </c:barChart>
      <c:catAx>
        <c:axId val="2350177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35019264"/>
        <c:crosses val="autoZero"/>
        <c:auto val="1"/>
        <c:lblAlgn val="ctr"/>
        <c:lblOffset val="100"/>
        <c:noMultiLvlLbl val="0"/>
      </c:catAx>
      <c:valAx>
        <c:axId val="2350192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35017728"/>
        <c:crosses val="autoZero"/>
        <c:crossBetween val="between"/>
      </c:valAx>
      <c:spPr>
        <a:noFill/>
        <a:ln w="25375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798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2020г.</c:v>
                </c:pt>
              </c:strCache>
            </c:strRef>
          </c:tx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1366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35-4864-85C4-5E1246114AD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2021г.</c:v>
                </c:pt>
              </c:strCache>
            </c:strRef>
          </c:tx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1649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35-4864-85C4-5E1246114A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35054592"/>
        <c:axId val="235056128"/>
        <c:axId val="215827328"/>
      </c:bar3DChart>
      <c:catAx>
        <c:axId val="23505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35056128"/>
        <c:crosses val="autoZero"/>
        <c:auto val="1"/>
        <c:lblAlgn val="ctr"/>
        <c:lblOffset val="100"/>
        <c:noMultiLvlLbl val="0"/>
      </c:catAx>
      <c:valAx>
        <c:axId val="23505612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35054592"/>
        <c:crosses val="autoZero"/>
        <c:crossBetween val="between"/>
      </c:valAx>
      <c:serAx>
        <c:axId val="215827328"/>
        <c:scaling>
          <c:orientation val="minMax"/>
        </c:scaling>
        <c:delete val="0"/>
        <c:axPos val="b"/>
        <c:majorTickMark val="none"/>
        <c:minorTickMark val="none"/>
        <c:tickLblPos val="nextTo"/>
        <c:crossAx val="235056128"/>
        <c:crosses val="autoZero"/>
      </c:ser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B8B3F57-CB9C-438E-B31B-32C7C6E52D7F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F21114D-4ADF-4F43-9907-E5BB9CF62F6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C54D7C0-6388-4969-BF03-096069C36FCF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EB41D42-BD00-4310-8C0C-522F6DD22F2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BDCBD0-D86B-4524-BA64-3878CEF68099}" type="slidenum">
              <a:rPr lang="ru-RU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B4A3E-EB2E-472E-8AB7-3B2949783EA2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53CEC-AC95-487C-AD1D-CEF24BC75C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F0CC1-5FFB-44A4-A136-A20FAFAAC52A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89F35-5EC7-4475-BC32-0A0D248650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9F8B8-A4BE-4089-9178-48ABE2D6F0D7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C0BD2-7AEC-4DC9-AEE6-7D1DC54212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3AD00-97C3-4D16-86C1-8963FB480848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F1139-715F-4183-9B6A-FE75932B79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3707B-0A24-48D0-8DD3-3EA55844605F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56270-32E9-4D5E-B25E-93F5320951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A213D-C146-4DD3-B520-1FC23CCB6024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18147-EF92-424F-A1A0-647AAEE364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24252-E987-496A-B6BA-D963013E27CC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CE612-2ABE-4B27-90C5-BC37E9CF1B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8D742-30A2-4AA8-92B9-6B82EC2EFE61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9A7E1-7348-40B6-80E4-2A458235FD2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03189-F5F3-4FCC-8E5D-5DBC20BD7DCB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9F726-1A74-49D5-AB39-D5E6D956DF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CC442-1693-430B-815A-CD415F04025D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A449F-DAF7-4794-98DC-045A9B0375F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185B-8A3A-4D1E-80AB-12BDC4FE65BD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EDAE1-8610-4199-9DA1-F0AAED2B99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D2AD46-2993-4063-81F2-97532DE2C3A3}" type="datetimeFigureOut">
              <a:rPr lang="ru-RU"/>
              <a:pPr>
                <a:defRPr/>
              </a:pPr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9DA15BB-2D00-452C-84DC-3D25B1B0FCA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то 01 (6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1928813"/>
            <a:ext cx="8786812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43000" y="428625"/>
            <a:ext cx="7286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000" b="1"/>
              <a:t>Муниципальное бюджетное учреждение культуры</a:t>
            </a:r>
          </a:p>
          <a:p>
            <a:pPr algn="ctr" eaLnBrk="1" hangingPunct="1"/>
            <a:r>
              <a:rPr lang="ru-RU" sz="2000" b="1"/>
              <a:t>«Дом-музей Пироговых» муниципального образования-</a:t>
            </a:r>
          </a:p>
          <a:p>
            <a:pPr algn="ctr" eaLnBrk="1" hangingPunct="1"/>
            <a:r>
              <a:rPr lang="ru-RU" sz="2000" b="1"/>
              <a:t>Рыбновский муниципальный район Рязанской области. 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5797860"/>
              </p:ext>
            </p:extLst>
          </p:nvPr>
        </p:nvGraphicFramePr>
        <p:xfrm>
          <a:off x="163513" y="592138"/>
          <a:ext cx="8816975" cy="6173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1785938" y="214313"/>
            <a:ext cx="5143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/>
              <a:t>Посещаемость музея.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smtClean="0"/>
              <a:t>Обслужено экскурсиями посетителей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8677250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Индивидуальные посетители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3645837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210146"/>
          </a:xfrm>
        </p:spPr>
        <p:txBody>
          <a:bodyPr/>
          <a:lstStyle/>
          <a:p>
            <a:r>
              <a:rPr lang="ru-RU" sz="2800" b="1" dirty="0" smtClean="0"/>
              <a:t>Проведено массовых и культурно-образовательных мероприятий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95536" y="1536700"/>
          <a:ext cx="8011864" cy="5060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Посетители массовых и культурно-образовательных мероприятий в музее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8393530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404664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Число посетителей всего в музее братьев Пироговых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1271634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928813" y="428625"/>
            <a:ext cx="4786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/>
              <a:t>Выставочная работа</a:t>
            </a:r>
            <a:r>
              <a:rPr lang="ru-RU" sz="2800"/>
              <a:t>.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49263" y="1020763"/>
          <a:ext cx="8245475" cy="5602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1214438" y="285750"/>
            <a:ext cx="67294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/>
              <a:t>Кол-во предметов внесенных в</a:t>
            </a:r>
          </a:p>
          <a:p>
            <a:pPr algn="ctr" eaLnBrk="1" hangingPunct="1"/>
            <a:r>
              <a:rPr lang="ru-RU" sz="2800" b="1"/>
              <a:t> Государственный каталог </a:t>
            </a:r>
          </a:p>
          <a:p>
            <a:pPr algn="ctr" eaLnBrk="1" hangingPunct="1"/>
            <a:r>
              <a:rPr lang="ru-RU" sz="2800" b="1"/>
              <a:t>Музейного фонда РФ</a:t>
            </a:r>
            <a:r>
              <a:rPr lang="ru-RU"/>
              <a:t>. 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306388" y="1592263"/>
          <a:ext cx="8459787" cy="5030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latin typeface="+mn-lt"/>
                <a:cs typeface="Times New Roman" pitchFamily="18" charset="0"/>
              </a:rPr>
              <a:t>Количество предметов внесенных в Госкаталог РФ из общего количества предметов основного фонда</a:t>
            </a:r>
            <a:endParaRPr lang="ru-RU" sz="2800" b="1" dirty="0">
              <a:latin typeface="+mn-lt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11560" y="1412776"/>
          <a:ext cx="7800528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260648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briola" pitchFamily="82" charset="0"/>
              </a:rPr>
              <a:t>«Чествуем  погибших  тех, кто пал Отчизну защищая»</a:t>
            </a:r>
            <a:endParaRPr lang="ru-RU" sz="4000" b="1" dirty="0">
              <a:latin typeface="Gabriola" pitchFamily="82" charset="0"/>
            </a:endParaRPr>
          </a:p>
        </p:txBody>
      </p:sp>
      <p:pic>
        <p:nvPicPr>
          <p:cNvPr id="35842" name="Picture 2" descr="C:\Users\Мария\Downloads\Фотографии на стене сообщества\1-1wa8wOwlF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05064"/>
            <a:ext cx="2151097" cy="2490168"/>
          </a:xfrm>
          <a:prstGeom prst="rect">
            <a:avLst/>
          </a:prstGeom>
          <a:noFill/>
        </p:spPr>
      </p:pic>
      <p:pic>
        <p:nvPicPr>
          <p:cNvPr id="35843" name="Picture 3" descr="C:\Users\Мария\Downloads\Фотографии на стене сообщества\3-PF60G-Kr2Z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3347864" cy="2510898"/>
          </a:xfrm>
          <a:prstGeom prst="rect">
            <a:avLst/>
          </a:prstGeom>
          <a:noFill/>
        </p:spPr>
      </p:pic>
      <p:pic>
        <p:nvPicPr>
          <p:cNvPr id="35844" name="Picture 4" descr="C:\Users\Мария\Downloads\Фотографии на стене сообщества\4-60UZqOePF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556792"/>
            <a:ext cx="3528392" cy="2377022"/>
          </a:xfrm>
          <a:prstGeom prst="rect">
            <a:avLst/>
          </a:prstGeom>
          <a:noFill/>
        </p:spPr>
      </p:pic>
      <p:pic>
        <p:nvPicPr>
          <p:cNvPr id="35845" name="Picture 5" descr="C:\Users\Мария\Downloads\Фотографии на стене сообщества\5-3hnbarrUo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861048"/>
            <a:ext cx="3683901" cy="2762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260648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Gabriola" pitchFamily="82" charset="0"/>
              </a:rPr>
              <a:t>XXVIII </a:t>
            </a:r>
            <a:r>
              <a:rPr lang="ru-RU" sz="4000" b="1" dirty="0" smtClean="0">
                <a:latin typeface="Gabriola" pitchFamily="82" charset="0"/>
              </a:rPr>
              <a:t>Традиционный праздник имени певцов братьев Пироговых  «И вновь над Окою…»</a:t>
            </a:r>
            <a:endParaRPr lang="ru-RU" sz="4000" b="1" dirty="0">
              <a:latin typeface="Gabriola" pitchFamily="82" charset="0"/>
            </a:endParaRPr>
          </a:p>
        </p:txBody>
      </p:sp>
      <p:pic>
        <p:nvPicPr>
          <p:cNvPr id="36866" name="Picture 2" descr="C:\Users\Мария\Downloads\Фотографии на стене сообщества\01-OcxVabdKFq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3384376" cy="2255369"/>
          </a:xfrm>
          <a:prstGeom prst="rect">
            <a:avLst/>
          </a:prstGeom>
          <a:noFill/>
        </p:spPr>
      </p:pic>
      <p:pic>
        <p:nvPicPr>
          <p:cNvPr id="36868" name="Picture 4" descr="C:\Users\Мария\Downloads\Фотографии на стене сообщества\06-1_myBgcO5K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772816"/>
            <a:ext cx="3278496" cy="2184810"/>
          </a:xfrm>
          <a:prstGeom prst="rect">
            <a:avLst/>
          </a:prstGeom>
          <a:noFill/>
        </p:spPr>
      </p:pic>
      <p:pic>
        <p:nvPicPr>
          <p:cNvPr id="36869" name="Picture 5" descr="C:\Users\Мария\Downloads\Фотографии на стене сообщества\07-CW-tk12wZG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221088"/>
            <a:ext cx="3456384" cy="2303356"/>
          </a:xfrm>
          <a:prstGeom prst="rect">
            <a:avLst/>
          </a:prstGeom>
          <a:noFill/>
        </p:spPr>
      </p:pic>
      <p:pic>
        <p:nvPicPr>
          <p:cNvPr id="36870" name="Picture 6" descr="C:\Users\Мария\Downloads\Фотографии на стене сообщества\08-shMlosHR_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365104"/>
            <a:ext cx="3384376" cy="2255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47667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«Летом весело играть»-игровая программа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37890" name="Picture 2" descr="C:\Users\Мария\Downloads\Фотографии на стене сообщества\6-ImIjNL5g6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268760"/>
            <a:ext cx="1728192" cy="1296144"/>
          </a:xfrm>
          <a:prstGeom prst="rect">
            <a:avLst/>
          </a:prstGeom>
          <a:noFill/>
        </p:spPr>
      </p:pic>
      <p:pic>
        <p:nvPicPr>
          <p:cNvPr id="37891" name="Picture 3" descr="C:\Users\Мария\Downloads\Фотографии на стене сообщества\3-cjeeV1qvPN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268760"/>
            <a:ext cx="1759636" cy="131972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300192" y="404664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«Здравствуй музей»- традиционное мероприятие с учениками начальных классов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37892" name="Picture 4" descr="C:\Users\Мария\Downloads\Фотографии на стене сообщества\3-U3WvDgoLYd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96752"/>
            <a:ext cx="1049202" cy="209840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491880" y="3717032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«Рисуем солнце на асфальте»- мероприятие  к Всемирному дню солнца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37896" name="Picture 8" descr="C:\Users\Мария\Downloads\Фотографии на стене сообщества\6-reIbV1h4PU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869160"/>
            <a:ext cx="1152128" cy="1536171"/>
          </a:xfrm>
          <a:prstGeom prst="rect">
            <a:avLst/>
          </a:prstGeom>
          <a:noFill/>
        </p:spPr>
      </p:pic>
      <p:pic>
        <p:nvPicPr>
          <p:cNvPr id="37897" name="Picture 9" descr="C:\Users\Мария\Downloads\Фотографии на стене сообщества\3-AkEaNE7AB7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797152"/>
            <a:ext cx="1224136" cy="1632181"/>
          </a:xfrm>
          <a:prstGeom prst="rect">
            <a:avLst/>
          </a:prstGeom>
          <a:noFill/>
        </p:spPr>
      </p:pic>
      <p:pic>
        <p:nvPicPr>
          <p:cNvPr id="37898" name="Picture 10" descr="C:\Users\Мария\Downloads\Фотографии на стене сообщества\2-Hj5L2caZJQw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797152"/>
            <a:ext cx="1275606" cy="1700808"/>
          </a:xfrm>
          <a:prstGeom prst="rect">
            <a:avLst/>
          </a:prstGeom>
          <a:noFill/>
        </p:spPr>
      </p:pic>
      <p:pic>
        <p:nvPicPr>
          <p:cNvPr id="37899" name="Picture 11" descr="C:\Users\Мария\Downloads\Фотографии на стене сообщества\9-FgZ2w2GMBs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4797152"/>
            <a:ext cx="1368152" cy="1824203"/>
          </a:xfrm>
          <a:prstGeom prst="rect">
            <a:avLst/>
          </a:prstGeom>
          <a:noFill/>
        </p:spPr>
      </p:pic>
      <p:pic>
        <p:nvPicPr>
          <p:cNvPr id="37900" name="Picture 12" descr="C:\Users\Мария\Pictures\игровая программа на усадьбе\aBjvULkEcKw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1196752"/>
            <a:ext cx="1717543" cy="966118"/>
          </a:xfrm>
          <a:prstGeom prst="rect">
            <a:avLst/>
          </a:prstGeom>
          <a:noFill/>
        </p:spPr>
      </p:pic>
      <p:pic>
        <p:nvPicPr>
          <p:cNvPr id="37902" name="Picture 14" descr="C:\Users\Мария\Pictures\игровая программа на усадьбе\weOwX-HJDsc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2348880"/>
            <a:ext cx="2376264" cy="1336648"/>
          </a:xfrm>
          <a:prstGeom prst="rect">
            <a:avLst/>
          </a:prstGeom>
          <a:noFill/>
        </p:spPr>
      </p:pic>
      <p:pic>
        <p:nvPicPr>
          <p:cNvPr id="37903" name="Picture 15" descr="C:\Users\Мария\Downloads\Фотографии на стене сообщества\1-DsRnAQsVmss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8" y="2996952"/>
            <a:ext cx="1545035" cy="1158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60648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«Человек в космосе»- мероприятие, посвященное 60-летию Ю.А. Гагарину со дня полета в космос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2160" y="332656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«Спасибо за добро»- участие в акции, посвященной медицинским работникам и волонтерам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3140968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«Жизнь и творчество Сергея Есенина»- беседа к 126-летию со дня рождения поэта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38914" name="Picture 2" descr="C:\Users\Мария\Downloads\Фотографии на стене сообщества\1-jyd0z5XwX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2177755" cy="1224136"/>
          </a:xfrm>
          <a:prstGeom prst="rect">
            <a:avLst/>
          </a:prstGeom>
          <a:noFill/>
        </p:spPr>
      </p:pic>
      <p:pic>
        <p:nvPicPr>
          <p:cNvPr id="38915" name="Picture 3" descr="C:\Users\Мария\Downloads\Фотографии на стене сообщества\3-i_sd-b4LM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84784"/>
            <a:ext cx="2160240" cy="1214291"/>
          </a:xfrm>
          <a:prstGeom prst="rect">
            <a:avLst/>
          </a:prstGeom>
          <a:noFill/>
        </p:spPr>
      </p:pic>
      <p:pic>
        <p:nvPicPr>
          <p:cNvPr id="38916" name="Picture 4" descr="C:\Users\Мария\Pictures\2021\день здоровья 2021\6M8M-aij1f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628800"/>
            <a:ext cx="1656184" cy="3312368"/>
          </a:xfrm>
          <a:prstGeom prst="rect">
            <a:avLst/>
          </a:prstGeom>
          <a:noFill/>
        </p:spPr>
      </p:pic>
      <p:pic>
        <p:nvPicPr>
          <p:cNvPr id="38917" name="Picture 5" descr="C:\Users\Мария\Pictures\2021\день здоровья 2021\wNY5kbKrCO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2492896"/>
            <a:ext cx="1566175" cy="2088232"/>
          </a:xfrm>
          <a:prstGeom prst="rect">
            <a:avLst/>
          </a:prstGeom>
          <a:noFill/>
        </p:spPr>
      </p:pic>
      <p:pic>
        <p:nvPicPr>
          <p:cNvPr id="38918" name="Picture 6" descr="C:\Users\Мария\Downloads\DnwXAg8y7K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365104"/>
            <a:ext cx="2400300" cy="1800225"/>
          </a:xfrm>
          <a:prstGeom prst="rect">
            <a:avLst/>
          </a:prstGeom>
          <a:noFill/>
        </p:spPr>
      </p:pic>
      <p:pic>
        <p:nvPicPr>
          <p:cNvPr id="38919" name="Picture 7" descr="C:\Users\Мария\Downloads\qDE69OVYLt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4149080"/>
            <a:ext cx="1689237" cy="2252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briola" pitchFamily="82" charset="0"/>
              </a:rPr>
              <a:t>«Ночь в музее»-</a:t>
            </a:r>
          </a:p>
          <a:p>
            <a:pPr algn="ctr"/>
            <a:r>
              <a:rPr lang="ru-RU" sz="4000" b="1" dirty="0" smtClean="0">
                <a:latin typeface="Gabriola" pitchFamily="82" charset="0"/>
              </a:rPr>
              <a:t>участие во Всероссийской акции </a:t>
            </a:r>
            <a:endParaRPr lang="ru-RU" sz="4000" b="1" dirty="0">
              <a:latin typeface="Gabriola" pitchFamily="82" charset="0"/>
            </a:endParaRPr>
          </a:p>
        </p:txBody>
      </p:sp>
      <p:pic>
        <p:nvPicPr>
          <p:cNvPr id="39938" name="Picture 2" descr="C:\Users\Мария\Downloads\Фотографии на стене сообщества\01-8pOdLEovt2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3716542" cy="2088232"/>
          </a:xfrm>
          <a:prstGeom prst="rect">
            <a:avLst/>
          </a:prstGeom>
          <a:noFill/>
        </p:spPr>
      </p:pic>
      <p:pic>
        <p:nvPicPr>
          <p:cNvPr id="39940" name="Picture 4" descr="C:\Users\Мария\Downloads\Фотографии на стене сообщества\09-rMobTVhXF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93096"/>
            <a:ext cx="3592844" cy="2019572"/>
          </a:xfrm>
          <a:prstGeom prst="rect">
            <a:avLst/>
          </a:prstGeom>
          <a:noFill/>
        </p:spPr>
      </p:pic>
      <p:pic>
        <p:nvPicPr>
          <p:cNvPr id="39941" name="Picture 5" descr="C:\Users\Мария\Downloads\Фотографии на стене сообщества\10-5hxaQwheSt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44824"/>
            <a:ext cx="4163194" cy="2081597"/>
          </a:xfrm>
          <a:prstGeom prst="rect">
            <a:avLst/>
          </a:prstGeom>
          <a:noFill/>
        </p:spPr>
      </p:pic>
      <p:pic>
        <p:nvPicPr>
          <p:cNvPr id="39942" name="Picture 6" descr="C:\Users\Мария\Downloads\Фотографии на стене сообщества\08-TpnMgefKg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365104"/>
            <a:ext cx="3672408" cy="20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«Флаг России»- мероприятие с детьми, посвященное государственному символу России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26064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«Имя твое  неизвестно, подвиг твой  бессмертен»-мероприятие ко Дню Неизвестного солдата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40963" name="Picture 3" descr="C:\Users\Мария\Downloads\pDFnwErpbF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776"/>
            <a:ext cx="1455033" cy="818456"/>
          </a:xfrm>
          <a:prstGeom prst="rect">
            <a:avLst/>
          </a:prstGeom>
          <a:noFill/>
        </p:spPr>
      </p:pic>
      <p:pic>
        <p:nvPicPr>
          <p:cNvPr id="40964" name="Picture 4" descr="C:\Users\Мария\Downloads\ycRGTRjO_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12776"/>
            <a:ext cx="1080120" cy="1920213"/>
          </a:xfrm>
          <a:prstGeom prst="rect">
            <a:avLst/>
          </a:prstGeom>
          <a:noFill/>
        </p:spPr>
      </p:pic>
      <p:pic>
        <p:nvPicPr>
          <p:cNvPr id="40965" name="Picture 5" descr="C:\Users\Мария\Downloads\SQr2TZkEYT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628800"/>
            <a:ext cx="1595669" cy="119675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771800" y="3573016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«В селе дружно мы живем, делимся советами»»-мероприятия с пожилыми людьми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40966" name="Picture 6" descr="C:\Users\Мария\Downloads\Фотографии на стене сообщества\05-L5eehvv2Ge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653136"/>
            <a:ext cx="2399815" cy="1349896"/>
          </a:xfrm>
          <a:prstGeom prst="rect">
            <a:avLst/>
          </a:prstGeom>
          <a:noFill/>
        </p:spPr>
      </p:pic>
      <p:pic>
        <p:nvPicPr>
          <p:cNvPr id="40967" name="Picture 7" descr="C:\Users\Мария\Downloads\Фотографии на стене сообщества\06-hsfbN145rS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684639"/>
            <a:ext cx="2304256" cy="1296145"/>
          </a:xfrm>
          <a:prstGeom prst="rect">
            <a:avLst/>
          </a:prstGeom>
          <a:noFill/>
        </p:spPr>
      </p:pic>
      <p:pic>
        <p:nvPicPr>
          <p:cNvPr id="40968" name="Picture 8" descr="C:\Users\Мария\Downloads\Фотографии на стене сообщества\10-nNKGaFDWyz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4653136"/>
            <a:ext cx="2351132" cy="1322512"/>
          </a:xfrm>
          <a:prstGeom prst="rect">
            <a:avLst/>
          </a:prstGeom>
          <a:noFill/>
        </p:spPr>
      </p:pic>
      <p:pic>
        <p:nvPicPr>
          <p:cNvPr id="40969" name="Picture 9" descr="C:\Users\Мария\Pictures\Фото и Видео 2020------\Мероприятия 2020\День Флага России 2020г\DSC088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484784"/>
            <a:ext cx="1953469" cy="1098138"/>
          </a:xfrm>
          <a:prstGeom prst="rect">
            <a:avLst/>
          </a:prstGeom>
          <a:noFill/>
        </p:spPr>
      </p:pic>
      <p:pic>
        <p:nvPicPr>
          <p:cNvPr id="40970" name="Picture 10" descr="C:\Users\Мария\Pictures\Фото и Видео 2020------\Мероприятия 2020\День Флага России 2020г\DSC0881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1772816"/>
            <a:ext cx="1904431" cy="1070571"/>
          </a:xfrm>
          <a:prstGeom prst="rect">
            <a:avLst/>
          </a:prstGeom>
          <a:noFill/>
        </p:spPr>
      </p:pic>
      <p:pic>
        <p:nvPicPr>
          <p:cNvPr id="4098" name="Picture 2" descr="C:\Users\Мария\Desktop\nR-0yPHZCzk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2924944"/>
            <a:ext cx="1979712" cy="989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60648"/>
            <a:ext cx="8676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Gabriola" pitchFamily="82" charset="0"/>
              </a:rPr>
              <a:t>Выставочная работа</a:t>
            </a:r>
            <a:endParaRPr lang="ru-RU" sz="4000" b="1" dirty="0">
              <a:latin typeface="Gabriola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836712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«Великие голоса»-фотовыставка из фондов музея, посвященная 136-летию со дна рождения Г.С.Пирогова и 126-летию А.С.Пирогова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27784" y="3284984"/>
            <a:ext cx="2790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Gabriola" pitchFamily="82" charset="0"/>
              </a:rPr>
              <a:t>«Никто не забыт и ничто не забыто» - выставка из архива МБУК «Дом-музей Пироговых»</a:t>
            </a:r>
            <a:endParaRPr lang="ru-RU" b="1" dirty="0">
              <a:latin typeface="Gabriola" pitchFamily="8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56176" y="980728"/>
            <a:ext cx="26460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Gabriola" pitchFamily="82" charset="0"/>
              </a:rPr>
              <a:t>«Через годы, через расстояния»- выставка из архива МБУК «Дом-музей Пироговых», посвященная </a:t>
            </a:r>
            <a:r>
              <a:rPr lang="en-US" b="1" dirty="0" err="1" smtClean="0">
                <a:latin typeface="Gabriola" pitchFamily="82" charset="0"/>
              </a:rPr>
              <a:t>XXVIIII</a:t>
            </a:r>
            <a:r>
              <a:rPr lang="ru-RU" b="1" dirty="0" smtClean="0">
                <a:latin typeface="Gabriola" pitchFamily="82" charset="0"/>
              </a:rPr>
              <a:t>  Традиционному празднику песни имени певцов братьев Пироговых</a:t>
            </a:r>
            <a:endParaRPr lang="ru-RU" b="1" dirty="0">
              <a:latin typeface="Gabriola" pitchFamily="82" charset="0"/>
            </a:endParaRPr>
          </a:p>
        </p:txBody>
      </p:sp>
      <p:pic>
        <p:nvPicPr>
          <p:cNvPr id="41986" name="Picture 2" descr="C:\Users\Мария\Desktop\0Qump-aOhf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2088232" cy="1566174"/>
          </a:xfrm>
          <a:prstGeom prst="rect">
            <a:avLst/>
          </a:prstGeom>
          <a:noFill/>
        </p:spPr>
      </p:pic>
      <p:pic>
        <p:nvPicPr>
          <p:cNvPr id="41987" name="Picture 3" descr="C:\Users\Мария\Documents\9 мая2021\DCIM\100MSDCF\DSC091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221088"/>
            <a:ext cx="4322341" cy="2429792"/>
          </a:xfrm>
          <a:prstGeom prst="rect">
            <a:avLst/>
          </a:prstGeom>
          <a:noFill/>
        </p:spPr>
      </p:pic>
      <p:pic>
        <p:nvPicPr>
          <p:cNvPr id="41988" name="Picture 4" descr="C:\Users\Мария\Desktop\OcxVabdKFq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780928"/>
            <a:ext cx="2843132" cy="1894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abriola" pitchFamily="82" charset="0"/>
              </a:rPr>
              <a:t>«Мы помним Вас Александровцы»- передвижная выставка из фондов МБУК «</a:t>
            </a:r>
            <a:r>
              <a:rPr lang="ru-RU" b="1" dirty="0" err="1" smtClean="0">
                <a:latin typeface="Gabriola" pitchFamily="82" charset="0"/>
              </a:rPr>
              <a:t>Захаровский</a:t>
            </a:r>
            <a:r>
              <a:rPr lang="ru-RU" b="1" dirty="0" smtClean="0">
                <a:latin typeface="Gabriola" pitchFamily="82" charset="0"/>
              </a:rPr>
              <a:t> районный краеведческий музей»</a:t>
            </a:r>
            <a:endParaRPr lang="ru-RU" b="1" dirty="0">
              <a:latin typeface="Gabriola" pitchFamily="8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3356992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Gabriola" pitchFamily="82" charset="0"/>
              </a:rPr>
              <a:t>«Сквозь мечту к звездам»-выставка, посвященная Дню космонавтики, из фонда </a:t>
            </a:r>
            <a:r>
              <a:rPr lang="ru-RU" b="1" dirty="0" err="1" smtClean="0">
                <a:latin typeface="Gabriola" pitchFamily="82" charset="0"/>
              </a:rPr>
              <a:t>ГБУК</a:t>
            </a:r>
            <a:r>
              <a:rPr lang="ru-RU" b="1" dirty="0" smtClean="0">
                <a:latin typeface="Gabriola" pitchFamily="82" charset="0"/>
              </a:rPr>
              <a:t> </a:t>
            </a:r>
            <a:r>
              <a:rPr lang="ru-RU" b="1" dirty="0" err="1" smtClean="0">
                <a:latin typeface="Gabriola" pitchFamily="82" charset="0"/>
              </a:rPr>
              <a:t>РО</a:t>
            </a:r>
            <a:r>
              <a:rPr lang="ru-RU" b="1" dirty="0" smtClean="0">
                <a:latin typeface="Gabriola" pitchFamily="82" charset="0"/>
              </a:rPr>
              <a:t> «Музей К.Э. Циолковского»</a:t>
            </a:r>
            <a:endParaRPr lang="ru-RU" b="1" dirty="0">
              <a:latin typeface="Gabriola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3326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Gabriola" pitchFamily="82" charset="0"/>
              </a:rPr>
              <a:t>«Знаменитые земляки»- выставка к 80-летию образования Рязанской области из фондов </a:t>
            </a:r>
            <a:r>
              <a:rPr lang="ru-RU" b="1" dirty="0" err="1" smtClean="0">
                <a:latin typeface="Gabriola" pitchFamily="82" charset="0"/>
              </a:rPr>
              <a:t>ГБУК</a:t>
            </a:r>
            <a:r>
              <a:rPr lang="ru-RU" b="1" dirty="0" smtClean="0">
                <a:latin typeface="Gabriola" pitchFamily="82" charset="0"/>
              </a:rPr>
              <a:t> </a:t>
            </a:r>
            <a:r>
              <a:rPr lang="ru-RU" b="1" dirty="0" err="1" smtClean="0">
                <a:latin typeface="Gabriola" pitchFamily="82" charset="0"/>
              </a:rPr>
              <a:t>РО</a:t>
            </a:r>
            <a:r>
              <a:rPr lang="ru-RU" b="1" dirty="0" smtClean="0">
                <a:latin typeface="Gabriola" pitchFamily="82" charset="0"/>
              </a:rPr>
              <a:t> «Музей истории молодежного движения»</a:t>
            </a:r>
            <a:endParaRPr lang="ru-RU" b="1" dirty="0">
              <a:latin typeface="Gabriola" pitchFamily="82" charset="0"/>
            </a:endParaRPr>
          </a:p>
        </p:txBody>
      </p:sp>
      <p:pic>
        <p:nvPicPr>
          <p:cNvPr id="1026" name="Picture 2" descr="C:\Users\Мария\Desktop\FNJ4RgIgJ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1923678" cy="2564904"/>
          </a:xfrm>
          <a:prstGeom prst="rect">
            <a:avLst/>
          </a:prstGeom>
          <a:noFill/>
        </p:spPr>
      </p:pic>
      <p:pic>
        <p:nvPicPr>
          <p:cNvPr id="1027" name="Picture 3" descr="C:\Users\Мария\Downloads\uxECfsFdKD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12776"/>
            <a:ext cx="3707904" cy="1853952"/>
          </a:xfrm>
          <a:prstGeom prst="rect">
            <a:avLst/>
          </a:prstGeom>
          <a:noFill/>
        </p:spPr>
      </p:pic>
      <p:pic>
        <p:nvPicPr>
          <p:cNvPr id="1028" name="Picture 4" descr="C:\Users\Мария\Downloads\B1zycNaowl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509120"/>
            <a:ext cx="3547175" cy="1993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latin typeface="Gabriola" pitchFamily="82" charset="0"/>
              </a:rPr>
              <a:t>Интерактивные музейные программы</a:t>
            </a:r>
            <a:endParaRPr lang="ru-RU" sz="4000" b="1" dirty="0">
              <a:latin typeface="Gabriola" pitchFamily="82" charset="0"/>
            </a:endParaRPr>
          </a:p>
        </p:txBody>
      </p:sp>
      <p:pic>
        <p:nvPicPr>
          <p:cNvPr id="2050" name="Picture 2" descr="C:\Users\Мария\Desktop\5XNInFdKB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2075723" cy="1556792"/>
          </a:xfrm>
          <a:prstGeom prst="rect">
            <a:avLst/>
          </a:prstGeom>
          <a:noFill/>
        </p:spPr>
      </p:pic>
      <p:pic>
        <p:nvPicPr>
          <p:cNvPr id="2051" name="Picture 3" descr="F:\Мероприятия\ФОТО И ВИДЕО 2008-2020\ФОТО И ВИДЕО 2017\Масленица 2017\20170226-120909-1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844824"/>
            <a:ext cx="2657128" cy="177141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126876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«Секреты бабушкиного сундука»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59832" y="1412776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«Веселая карусель»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2053" name="Picture 5" descr="C:\Users\Мария\Downloads\60zsmkA7H-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204864"/>
            <a:ext cx="2172229" cy="162917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084168" y="1484784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«Музыкальная шкатулка»»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31840" y="3861048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«В старину бывало музыка звучала»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2054" name="Picture 6" descr="F:\Мероприятия\ФОТО И ВИДЕО 2008-2020\ФОТО и ВИДЕО 2019 год\Ночь искусств- 3 ноября 2019 г\DSC082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581128"/>
            <a:ext cx="3456384" cy="1942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16632"/>
            <a:ext cx="5338936" cy="850106"/>
          </a:xfrm>
        </p:spPr>
        <p:txBody>
          <a:bodyPr/>
          <a:lstStyle/>
          <a:p>
            <a:r>
              <a:rPr lang="ru-RU" sz="4000" b="1" dirty="0" smtClean="0">
                <a:latin typeface="Gabriola" pitchFamily="82" charset="0"/>
              </a:rPr>
              <a:t>Рубрики музея </a:t>
            </a:r>
            <a:endParaRPr lang="ru-RU" sz="4000" b="1" dirty="0">
              <a:latin typeface="Gabriola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196752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 smtClean="0">
                <a:latin typeface="Gabriola" pitchFamily="82" charset="0"/>
              </a:rPr>
              <a:t>«Голоса эпохи»-музыкальная рубрика музея. Она рассказывает о экспонатах музея связанных с творчеством братьев Пироговых.</a:t>
            </a:r>
          </a:p>
          <a:p>
            <a:pPr algn="ctr"/>
            <a:endParaRPr lang="ru-RU" sz="1600" b="1" dirty="0" smtClean="0">
              <a:latin typeface="Gabriola" pitchFamily="82" charset="0"/>
            </a:endParaRPr>
          </a:p>
          <a:p>
            <a:pPr algn="ctr"/>
            <a:endParaRPr lang="ru-RU" sz="1600" b="1" dirty="0">
              <a:latin typeface="Gabriola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5856" y="2564904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«Музыкальные заметки»- рубрика музея, рассказывающая о произведениях  и  композиторах связанных с братьями Пироговыми </a:t>
            </a:r>
            <a:endParaRPr lang="ru-RU" sz="1600" b="1" dirty="0">
              <a:latin typeface="Gabriola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6216" y="1052736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abriola" pitchFamily="82" charset="0"/>
              </a:rPr>
              <a:t>«Письма из прошлого»- информационная рубрика, рассказывающая об письменных экспонатах музея</a:t>
            </a:r>
            <a:endParaRPr lang="ru-RU" sz="1600" b="1" dirty="0">
              <a:latin typeface="Gabriola" pitchFamily="82" charset="0"/>
            </a:endParaRPr>
          </a:p>
        </p:txBody>
      </p:sp>
      <p:pic>
        <p:nvPicPr>
          <p:cNvPr id="3074" name="Picture 2" descr="C:\Users\Мария\Desktop\Рубрики\Информационная рубрика\2021-02-10_10-39-0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276872"/>
            <a:ext cx="3312368" cy="1856406"/>
          </a:xfrm>
          <a:prstGeom prst="rect">
            <a:avLst/>
          </a:prstGeom>
          <a:noFill/>
        </p:spPr>
      </p:pic>
      <p:pic>
        <p:nvPicPr>
          <p:cNvPr id="3075" name="Picture 3" descr="C:\Users\Мария\Desktop\Рубрики\музыкальные заметки\Муз. замет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509120"/>
            <a:ext cx="2880320" cy="2160240"/>
          </a:xfrm>
          <a:prstGeom prst="rect">
            <a:avLst/>
          </a:prstGeom>
          <a:noFill/>
        </p:spPr>
      </p:pic>
      <p:pic>
        <p:nvPicPr>
          <p:cNvPr id="3076" name="Picture 4" descr="C:\Users\Мария\Desktop\Рубрики\Музыкальная рубрика\2021-02-10_10-34-51.png"/>
          <p:cNvPicPr>
            <a:picLocks noChangeAspect="1" noChangeArrowheads="1"/>
          </p:cNvPicPr>
          <p:nvPr/>
        </p:nvPicPr>
        <p:blipFill>
          <a:blip r:embed="rId4" cstate="print"/>
          <a:srcRect l="14085" r="11463"/>
          <a:stretch>
            <a:fillRect/>
          </a:stretch>
        </p:blipFill>
        <p:spPr bwMode="auto">
          <a:xfrm>
            <a:off x="323528" y="2775840"/>
            <a:ext cx="2782544" cy="18141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000" dirty="0" smtClean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Спасибо за внимание !</a:t>
            </a:r>
            <a:endParaRPr lang="ru-RU" sz="6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3766</TotalTime>
  <Words>415</Words>
  <Application>Microsoft Office PowerPoint</Application>
  <PresentationFormat>Экран (4:3)</PresentationFormat>
  <Paragraphs>47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Gabriola</vt:lpstr>
      <vt:lpstr>Times New Roman</vt:lpstr>
      <vt:lpstr>Тема Office</vt:lpstr>
      <vt:lpstr>Презентация PowerPoint</vt:lpstr>
      <vt:lpstr>Презентация PowerPoint</vt:lpstr>
      <vt:lpstr>Обслужено экскурсиями посетителей</vt:lpstr>
      <vt:lpstr>Индивидуальные посетители</vt:lpstr>
      <vt:lpstr>Проведено массовых и культурно-образовательных мероприятий</vt:lpstr>
      <vt:lpstr>Посетители массовых и культурно-образовательных мероприятий в музее</vt:lpstr>
      <vt:lpstr>Презентация PowerPoint</vt:lpstr>
      <vt:lpstr>Презентация PowerPoint</vt:lpstr>
      <vt:lpstr>Презентация PowerPoint</vt:lpstr>
      <vt:lpstr>Количество предметов внесенных в Госкаталог РФ из общего количества предметов основного фонда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Интерактивные музейные программы</vt:lpstr>
      <vt:lpstr>Рубрики музея </vt:lpstr>
      <vt:lpstr>Презентация PowerPoint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«Новогодняя елка на усадьбе Пироговых»</dc:title>
  <dc:creator>User</dc:creator>
  <cp:lastModifiedBy>Музей</cp:lastModifiedBy>
  <cp:revision>182</cp:revision>
  <dcterms:created xsi:type="dcterms:W3CDTF">2017-02-02T16:26:40Z</dcterms:created>
  <dcterms:modified xsi:type="dcterms:W3CDTF">2022-01-28T09:31:06Z</dcterms:modified>
</cp:coreProperties>
</file>