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2">
  <p:sldMasterIdLst>
    <p:sldMasterId id="2147483648" r:id="rId1"/>
  </p:sldMasterIdLst>
  <p:notesMasterIdLst>
    <p:notesMasterId r:id="rId20"/>
  </p:notesMasterIdLst>
  <p:sldIdLst>
    <p:sldId id="257" r:id="rId2"/>
    <p:sldId id="487" r:id="rId3"/>
    <p:sldId id="259" r:id="rId4"/>
    <p:sldId id="505" r:id="rId5"/>
    <p:sldId id="537" r:id="rId6"/>
    <p:sldId id="489" r:id="rId7"/>
    <p:sldId id="498" r:id="rId8"/>
    <p:sldId id="490" r:id="rId9"/>
    <p:sldId id="507" r:id="rId10"/>
    <p:sldId id="522" r:id="rId11"/>
    <p:sldId id="509" r:id="rId12"/>
    <p:sldId id="510" r:id="rId13"/>
    <p:sldId id="539" r:id="rId14"/>
    <p:sldId id="508" r:id="rId15"/>
    <p:sldId id="516" r:id="rId16"/>
    <p:sldId id="513" r:id="rId17"/>
    <p:sldId id="540" r:id="rId18"/>
    <p:sldId id="289" r:id="rId19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191" autoAdjust="0"/>
    <p:restoredTop sz="92857" autoAdjust="0"/>
  </p:normalViewPr>
  <p:slideViewPr>
    <p:cSldViewPr>
      <p:cViewPr varScale="1">
        <p:scale>
          <a:sx n="67" d="100"/>
          <a:sy n="67" d="100"/>
        </p:scale>
        <p:origin x="-168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2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2020</c:v>
                </c:pt>
              </c:strCache>
            </c:strRef>
          </c:tx>
          <c:invertIfNegative val="0"/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ru-RU" dirty="0" smtClean="0"/>
                      <a:t>2940</a:t>
                    </a:r>
                    <a:endParaRPr lang="en-US" dirty="0"/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/>
              <c:tx>
                <c:rich>
                  <a:bodyPr/>
                  <a:lstStyle/>
                  <a:p>
                    <a:r>
                      <a:rPr lang="ru-RU" smtClean="0"/>
                      <a:t>521</a:t>
                    </a:r>
                    <a:endParaRPr lang="en-US" dirty="0"/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layout/>
              <c:tx>
                <c:rich>
                  <a:bodyPr/>
                  <a:lstStyle/>
                  <a:p>
                    <a:r>
                      <a:rPr lang="ru-RU" smtClean="0"/>
                      <a:t>241</a:t>
                    </a:r>
                    <a:endParaRPr lang="en-US" dirty="0"/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3"/>
              <c:layout/>
              <c:tx>
                <c:rich>
                  <a:bodyPr/>
                  <a:lstStyle/>
                  <a:p>
                    <a:r>
                      <a:rPr lang="ru-RU" smtClean="0"/>
                      <a:t>817</a:t>
                    </a:r>
                    <a:endParaRPr lang="en-US" dirty="0"/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4"/>
              <c:layout/>
              <c:tx>
                <c:rich>
                  <a:bodyPr/>
                  <a:lstStyle/>
                  <a:p>
                    <a:r>
                      <a:rPr lang="ru-RU" smtClean="0"/>
                      <a:t>3461</a:t>
                    </a:r>
                    <a:endParaRPr lang="en-US" dirty="0"/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</c:dLbl>
            <c:spPr>
              <a:noFill/>
              <a:ln>
                <a:noFill/>
              </a:ln>
              <a:effectLst/>
            </c:sp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Лист1!$A$2:$A$6</c:f>
              <c:strCache>
                <c:ptCount val="5"/>
                <c:pt idx="0">
                  <c:v>Основной фонд</c:v>
                </c:pt>
                <c:pt idx="1">
                  <c:v>Научно вспомогательный фонд</c:v>
                </c:pt>
                <c:pt idx="2">
                  <c:v>Временное хранение</c:v>
                </c:pt>
                <c:pt idx="3">
                  <c:v>Экспонировалось</c:v>
                </c:pt>
                <c:pt idx="4">
                  <c:v>ВСЕГО</c:v>
                </c:pt>
              </c:strCache>
            </c:strRef>
          </c:cat>
          <c:val>
            <c:numRef>
              <c:f>Лист1!$B$2:$B$6</c:f>
              <c:numCache>
                <c:formatCode>General</c:formatCode>
                <c:ptCount val="5"/>
                <c:pt idx="0">
                  <c:v>2940</c:v>
                </c:pt>
                <c:pt idx="1">
                  <c:v>521</c:v>
                </c:pt>
                <c:pt idx="2">
                  <c:v>241</c:v>
                </c:pt>
                <c:pt idx="3">
                  <c:v>817</c:v>
                </c:pt>
                <c:pt idx="4">
                  <c:v>3461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2021</c:v>
                </c:pt>
              </c:strCache>
            </c:strRef>
          </c:tx>
          <c:invertIfNegative val="0"/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ru-RU" smtClean="0"/>
                      <a:t>3081</a:t>
                    </a:r>
                    <a:endParaRPr lang="en-US" dirty="0"/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/>
              <c:tx>
                <c:rich>
                  <a:bodyPr/>
                  <a:lstStyle/>
                  <a:p>
                    <a:r>
                      <a:rPr lang="ru-RU" smtClean="0"/>
                      <a:t>530</a:t>
                    </a:r>
                    <a:endParaRPr lang="en-US" dirty="0"/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layout/>
              <c:tx>
                <c:rich>
                  <a:bodyPr/>
                  <a:lstStyle/>
                  <a:p>
                    <a:r>
                      <a:rPr lang="ru-RU" smtClean="0"/>
                      <a:t>238</a:t>
                    </a:r>
                    <a:endParaRPr lang="en-US" dirty="0"/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3"/>
              <c:layout/>
              <c:tx>
                <c:rich>
                  <a:bodyPr/>
                  <a:lstStyle/>
                  <a:p>
                    <a:r>
                      <a:rPr lang="ru-RU" smtClean="0"/>
                      <a:t>853</a:t>
                    </a:r>
                    <a:endParaRPr lang="en-US" dirty="0"/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4"/>
              <c:layout/>
              <c:tx>
                <c:rich>
                  <a:bodyPr/>
                  <a:lstStyle/>
                  <a:p>
                    <a:r>
                      <a:rPr lang="ru-RU" smtClean="0"/>
                      <a:t>3611</a:t>
                    </a:r>
                    <a:endParaRPr lang="en-US"/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</c:dLbl>
            <c:spPr>
              <a:noFill/>
              <a:ln>
                <a:noFill/>
              </a:ln>
              <a:effectLst/>
            </c:sp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Лист1!$A$2:$A$6</c:f>
              <c:strCache>
                <c:ptCount val="5"/>
                <c:pt idx="0">
                  <c:v>Основной фонд</c:v>
                </c:pt>
                <c:pt idx="1">
                  <c:v>Научно вспомогательный фонд</c:v>
                </c:pt>
                <c:pt idx="2">
                  <c:v>Временное хранение</c:v>
                </c:pt>
                <c:pt idx="3">
                  <c:v>Экспонировалось</c:v>
                </c:pt>
                <c:pt idx="4">
                  <c:v>ВСЕГО</c:v>
                </c:pt>
              </c:strCache>
            </c:strRef>
          </c:cat>
          <c:val>
            <c:numRef>
              <c:f>Лист1!$C$2:$C$6</c:f>
              <c:numCache>
                <c:formatCode>General</c:formatCode>
                <c:ptCount val="5"/>
                <c:pt idx="0">
                  <c:v>3081</c:v>
                </c:pt>
                <c:pt idx="1">
                  <c:v>530</c:v>
                </c:pt>
                <c:pt idx="2">
                  <c:v>238</c:v>
                </c:pt>
                <c:pt idx="3">
                  <c:v>853</c:v>
                </c:pt>
                <c:pt idx="4">
                  <c:v>3611</c:v>
                </c:pt>
              </c:numCache>
            </c:numRef>
          </c:val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150"/>
        <c:axId val="185046144"/>
        <c:axId val="185047680"/>
      </c:barChart>
      <c:catAx>
        <c:axId val="185046144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txPr>
          <a:bodyPr rot="0" vert="horz" anchor="t" anchorCtr="1"/>
          <a:lstStyle/>
          <a:p>
            <a:pPr>
              <a:defRPr sz="1200"/>
            </a:pPr>
            <a:endParaRPr lang="ru-RU"/>
          </a:p>
        </c:txPr>
        <c:crossAx val="185047680"/>
        <c:crosses val="autoZero"/>
        <c:auto val="1"/>
        <c:lblAlgn val="ctr"/>
        <c:lblOffset val="100"/>
        <c:tickLblSkip val="1"/>
        <c:noMultiLvlLbl val="0"/>
      </c:catAx>
      <c:valAx>
        <c:axId val="185047680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185046144"/>
        <c:crosses val="autoZero"/>
        <c:crossBetween val="between"/>
      </c:valAx>
      <c:spPr>
        <a:noFill/>
        <a:ln w="25400">
          <a:noFill/>
        </a:ln>
      </c:spPr>
    </c:plotArea>
    <c:legend>
      <c:legendPos val="r"/>
      <c:layout/>
      <c:overlay val="0"/>
    </c:legend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2020</c:v>
                </c:pt>
              </c:strCache>
            </c:strRef>
          </c:tx>
          <c:invertIfNegative val="0"/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ru-RU" smtClean="0"/>
                      <a:t>313</a:t>
                    </a:r>
                    <a:endParaRPr lang="en-US" dirty="0"/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/>
              <c:tx>
                <c:rich>
                  <a:bodyPr/>
                  <a:lstStyle/>
                  <a:p>
                    <a:r>
                      <a:rPr lang="ru-RU" smtClean="0"/>
                      <a:t>3035</a:t>
                    </a:r>
                    <a:endParaRPr lang="en-US" dirty="0"/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</c:dLbl>
            <c:spPr>
              <a:noFill/>
              <a:ln>
                <a:noFill/>
              </a:ln>
              <a:effectLst/>
            </c:sp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Лист1!$A$2:$A$3</c:f>
              <c:strCache>
                <c:ptCount val="2"/>
                <c:pt idx="0">
                  <c:v>Экскурсии</c:v>
                </c:pt>
                <c:pt idx="1">
                  <c:v>Количество посетителей</c:v>
                </c:pt>
              </c:strCache>
            </c:strRef>
          </c:cat>
          <c:val>
            <c:numRef>
              <c:f>Лист1!$B$2:$B$3</c:f>
              <c:numCache>
                <c:formatCode>General</c:formatCode>
                <c:ptCount val="2"/>
                <c:pt idx="0">
                  <c:v>313</c:v>
                </c:pt>
                <c:pt idx="1">
                  <c:v>3035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2021</c:v>
                </c:pt>
              </c:strCache>
            </c:strRef>
          </c:tx>
          <c:invertIfNegative val="0"/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ru-RU" smtClean="0"/>
                      <a:t>823</a:t>
                    </a:r>
                    <a:endParaRPr lang="en-US" dirty="0"/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/>
              <c:tx>
                <c:rich>
                  <a:bodyPr/>
                  <a:lstStyle/>
                  <a:p>
                    <a:r>
                      <a:rPr lang="ru-RU" dirty="0" smtClean="0"/>
                      <a:t>7602</a:t>
                    </a:r>
                    <a:endParaRPr lang="en-US" dirty="0"/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</c:dLbl>
            <c:spPr>
              <a:noFill/>
              <a:ln>
                <a:noFill/>
              </a:ln>
              <a:effectLst/>
            </c:sp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Лист1!$A$2:$A$3</c:f>
              <c:strCache>
                <c:ptCount val="2"/>
                <c:pt idx="0">
                  <c:v>Экскурсии</c:v>
                </c:pt>
                <c:pt idx="1">
                  <c:v>Количество посетителей</c:v>
                </c:pt>
              </c:strCache>
            </c:strRef>
          </c:cat>
          <c:val>
            <c:numRef>
              <c:f>Лист1!$C$2:$C$3</c:f>
              <c:numCache>
                <c:formatCode>General</c:formatCode>
                <c:ptCount val="2"/>
                <c:pt idx="0">
                  <c:v>823</c:v>
                </c:pt>
                <c:pt idx="1">
                  <c:v>7602</c:v>
                </c:pt>
              </c:numCache>
            </c:numRef>
          </c:val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150"/>
        <c:axId val="202229248"/>
        <c:axId val="202230784"/>
      </c:barChart>
      <c:catAx>
        <c:axId val="202229248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crossAx val="202230784"/>
        <c:crosses val="autoZero"/>
        <c:auto val="1"/>
        <c:lblAlgn val="ctr"/>
        <c:lblOffset val="100"/>
        <c:noMultiLvlLbl val="0"/>
      </c:catAx>
      <c:valAx>
        <c:axId val="202230784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202229248"/>
        <c:crosses val="autoZero"/>
        <c:crossBetween val="between"/>
      </c:valAx>
    </c:plotArea>
    <c:legend>
      <c:legendPos val="r"/>
      <c:layout/>
      <c:overlay val="0"/>
    </c:legend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2E461D47-FCAB-414A-9D89-68DF552F8937}" type="datetimeFigureOut">
              <a:rPr lang="ru-RU"/>
              <a:pPr>
                <a:defRPr/>
              </a:pPr>
              <a:t>08.02.2022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 smtClean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CAA23644-FB61-4A27-8F0C-474CCCDB4AB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6748121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4755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72708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785D8C8A-8E33-4D93-9E3F-A77C4C022926}" type="slidenum">
              <a:rPr lang="ru-RU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</a:t>
            </a:fld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56498938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CAA23644-FB61-4A27-8F0C-474CCCDB4ABB}" type="slidenum">
              <a:rPr lang="ru-RU" smtClean="0"/>
              <a:pPr>
                <a:defRPr/>
              </a:pPr>
              <a:t>14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9358181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5827B42-E22B-48FA-8C85-E75B63E5B964}" type="datetimeFigureOut">
              <a:rPr lang="ru-RU"/>
              <a:pPr>
                <a:defRPr/>
              </a:pPr>
              <a:t>08.02.2022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0CE060-EAED-47BA-9760-5E8D6A03F00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BAAE201-0F6D-4E12-ADB3-242B5B6CE29E}" type="datetimeFigureOut">
              <a:rPr lang="ru-RU"/>
              <a:pPr>
                <a:defRPr/>
              </a:pPr>
              <a:t>08.02.2022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6770F87-559C-49CE-9969-12F25EAF5AC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6F6AA6-1149-4CBD-8A6C-755D7FDAD2DF}" type="datetimeFigureOut">
              <a:rPr lang="ru-RU"/>
              <a:pPr>
                <a:defRPr/>
              </a:pPr>
              <a:t>08.02.2022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10ADDA-A9E8-4BC7-B571-10BB7FD7D96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0102AC-A5FB-44C0-9DEE-0C7DD5145FFD}" type="datetimeFigureOut">
              <a:rPr lang="ru-RU"/>
              <a:pPr>
                <a:defRPr/>
              </a:pPr>
              <a:t>08.02.2022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39A95A8-AC68-4FD7-96DB-9164404227B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86AB0B-CAA2-446F-8558-8E9F71B5A49C}" type="datetimeFigureOut">
              <a:rPr lang="ru-RU"/>
              <a:pPr>
                <a:defRPr/>
              </a:pPr>
              <a:t>08.02.2022</a:t>
            </a:fld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95732A-4291-4B5B-8682-DCF715CE464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D000F6-9E16-4080-A425-56EF24087F31}" type="datetimeFigureOut">
              <a:rPr lang="ru-RU"/>
              <a:pPr>
                <a:defRPr/>
              </a:pPr>
              <a:t>08.02.2022</a:t>
            </a:fld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5758FD-DC40-4B02-9360-304AD9F586B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C0C8D31-1F40-4573-BC1D-855EF8C1AFBA}" type="datetimeFigureOut">
              <a:rPr lang="ru-RU"/>
              <a:pPr>
                <a:defRPr/>
              </a:pPr>
              <a:t>08.02.2022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B534A1E-96CB-4A7F-BBF9-E6A1BC3427E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4F6447-A89E-49E5-ACB1-9D8569F12C5B}" type="datetimeFigureOut">
              <a:rPr lang="ru-RU"/>
              <a:pPr>
                <a:defRPr/>
              </a:pPr>
              <a:t>08.02.2022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ED3AC4-2082-4F9F-817D-C44DB9F2872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98C51C-7B15-4702-9788-25916398E95C}" type="datetimeFigureOut">
              <a:rPr lang="ru-RU"/>
              <a:pPr>
                <a:defRPr/>
              </a:pPr>
              <a:t>08.02.2022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0264EE-C140-4F2E-BC2B-947FBC6B797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F0E0BE-7700-44E6-8100-F7B73FA289C1}" type="datetimeFigureOut">
              <a:rPr lang="ru-RU"/>
              <a:pPr>
                <a:defRPr/>
              </a:pPr>
              <a:t>08.02.2022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7E3DB62-64A8-4682-A682-0CEA1CD8CD5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2FF7BB-8BEA-4F2C-BE48-1BF285808F3D}" type="datetimeFigureOut">
              <a:rPr lang="ru-RU"/>
              <a:pPr>
                <a:defRPr/>
              </a:pPr>
              <a:t>08.02.2022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26490E-2241-4AF9-9B24-E441E4E52D1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AF4573BA-D840-4A2F-A789-B417CC9AB5C0}" type="datetimeFigureOut">
              <a:rPr lang="ru-RU"/>
              <a:pPr>
                <a:defRPr/>
              </a:pPr>
              <a:t>08.02.2022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452E6E83-F32A-4565-82E9-AE9B0EC3FF4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8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2.jpeg"/><Relationship Id="rId4" Type="http://schemas.openxmlformats.org/officeDocument/2006/relationships/image" Target="../media/image21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6.jpeg"/><Relationship Id="rId4" Type="http://schemas.openxmlformats.org/officeDocument/2006/relationships/image" Target="../media/image25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0.jpeg"/><Relationship Id="rId4" Type="http://schemas.openxmlformats.org/officeDocument/2006/relationships/image" Target="../media/image29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4.jpeg"/><Relationship Id="rId4" Type="http://schemas.openxmlformats.org/officeDocument/2006/relationships/image" Target="../media/image33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8.jpeg"/><Relationship Id="rId4" Type="http://schemas.openxmlformats.org/officeDocument/2006/relationships/image" Target="../media/image37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42.jpeg"/><Relationship Id="rId5" Type="http://schemas.openxmlformats.org/officeDocument/2006/relationships/image" Target="../media/image41.jpeg"/><Relationship Id="rId4" Type="http://schemas.openxmlformats.org/officeDocument/2006/relationships/image" Target="../media/image40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6.jpeg"/><Relationship Id="rId4" Type="http://schemas.openxmlformats.org/officeDocument/2006/relationships/image" Target="../media/image45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2.jpeg"/><Relationship Id="rId4" Type="http://schemas.openxmlformats.org/officeDocument/2006/relationships/image" Target="../media/image51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Заголовок 1"/>
          <p:cNvSpPr>
            <a:spLocks noGrp="1"/>
          </p:cNvSpPr>
          <p:nvPr>
            <p:ph type="title"/>
          </p:nvPr>
        </p:nvSpPr>
        <p:spPr>
          <a:xfrm>
            <a:off x="0" y="1773238"/>
            <a:ext cx="9144000" cy="3297237"/>
          </a:xfrm>
          <a:solidFill>
            <a:srgbClr val="E00000"/>
          </a:solidFill>
          <a:ln>
            <a:solidFill>
              <a:srgbClr val="DA0000"/>
            </a:solidFill>
          </a:ln>
        </p:spPr>
        <p:txBody>
          <a:bodyPr/>
          <a:lstStyle/>
          <a:p>
            <a:pPr eaLnBrk="1" hangingPunct="1"/>
            <a:r>
              <a:rPr lang="ru-RU" b="1" dirty="0" smtClean="0">
                <a:solidFill>
                  <a:schemeClr val="bg1"/>
                </a:solidFill>
                <a:latin typeface="Cambria" pitchFamily="18" charset="0"/>
                <a:cs typeface="Times New Roman" pitchFamily="18" charset="0"/>
              </a:rPr>
              <a:t/>
            </a:r>
            <a:br>
              <a:rPr lang="ru-RU" b="1" dirty="0" smtClean="0">
                <a:solidFill>
                  <a:schemeClr val="bg1"/>
                </a:solidFill>
                <a:latin typeface="Cambria" pitchFamily="18" charset="0"/>
                <a:cs typeface="Times New Roman" pitchFamily="18" charset="0"/>
              </a:rPr>
            </a:br>
            <a:endParaRPr lang="ru-RU" b="1" dirty="0" smtClean="0">
              <a:solidFill>
                <a:schemeClr val="bg1"/>
              </a:solidFill>
              <a:latin typeface="Cambria" pitchFamily="18" charset="0"/>
              <a:cs typeface="Times New Roman" pitchFamily="18" charset="0"/>
            </a:endParaRPr>
          </a:p>
        </p:txBody>
      </p:sp>
      <p:sp>
        <p:nvSpPr>
          <p:cNvPr id="2051" name="TextBox 4"/>
          <p:cNvSpPr txBox="1">
            <a:spLocks noChangeArrowheads="1"/>
          </p:cNvSpPr>
          <p:nvPr/>
        </p:nvSpPr>
        <p:spPr bwMode="auto">
          <a:xfrm>
            <a:off x="395288" y="2276475"/>
            <a:ext cx="8569325" cy="212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4400" b="1" dirty="0">
                <a:solidFill>
                  <a:schemeClr val="bg1"/>
                </a:solidFill>
                <a:latin typeface="Cambria" pitchFamily="18" charset="0"/>
                <a:cs typeface="Times New Roman" pitchFamily="18" charset="0"/>
              </a:rPr>
              <a:t>Историко-технический </a:t>
            </a:r>
            <a:br>
              <a:rPr lang="ru-RU" sz="4400" b="1" dirty="0">
                <a:solidFill>
                  <a:schemeClr val="bg1"/>
                </a:solidFill>
                <a:latin typeface="Cambria" pitchFamily="18" charset="0"/>
                <a:cs typeface="Times New Roman" pitchFamily="18" charset="0"/>
              </a:rPr>
            </a:br>
            <a:r>
              <a:rPr lang="ru-RU" sz="4400" b="1" dirty="0">
                <a:solidFill>
                  <a:schemeClr val="bg1"/>
                </a:solidFill>
                <a:latin typeface="Cambria" pitchFamily="18" charset="0"/>
                <a:cs typeface="Times New Roman" pitchFamily="18" charset="0"/>
              </a:rPr>
              <a:t>музейный комплекс</a:t>
            </a:r>
            <a:br>
              <a:rPr lang="ru-RU" sz="4400" b="1" dirty="0">
                <a:solidFill>
                  <a:schemeClr val="bg1"/>
                </a:solidFill>
                <a:latin typeface="Cambria" pitchFamily="18" charset="0"/>
                <a:cs typeface="Times New Roman" pitchFamily="18" charset="0"/>
              </a:rPr>
            </a:br>
            <a:r>
              <a:rPr lang="ru-RU" sz="4400" b="1" dirty="0">
                <a:solidFill>
                  <a:schemeClr val="bg1"/>
                </a:solidFill>
                <a:latin typeface="Cambria" pitchFamily="18" charset="0"/>
                <a:cs typeface="Times New Roman" pitchFamily="18" charset="0"/>
              </a:rPr>
              <a:t>«Музей обороны и тыла»</a:t>
            </a:r>
            <a:endParaRPr lang="ru-RU" sz="4400" dirty="0">
              <a:latin typeface="Calibri" pitchFamily="34" charset="0"/>
            </a:endParaRPr>
          </a:p>
        </p:txBody>
      </p:sp>
      <p:pic>
        <p:nvPicPr>
          <p:cNvPr id="2052" name="Picture 5" descr="C:\Users\музей\DoctorWeb\Favorites\Downloads\image1 (2)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4795838"/>
            <a:ext cx="9144000" cy="2062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3" name="Рисунок 7" descr="image3 (1)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2081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27" y="26268"/>
            <a:ext cx="9171384" cy="68317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323850" y="1476722"/>
            <a:ext cx="8424863" cy="44005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indent="360363"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2800" dirty="0">
              <a:latin typeface="Times New Roman" pitchFamily="18" charset="0"/>
              <a:cs typeface="Times New Roman" pitchFamily="18" charset="0"/>
            </a:endParaRPr>
          </a:p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2800" dirty="0">
              <a:latin typeface="Times New Roman" pitchFamily="18" charset="0"/>
              <a:cs typeface="Times New Roman" pitchFamily="18" charset="0"/>
            </a:endParaRPr>
          </a:p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2800" dirty="0">
              <a:latin typeface="Times New Roman" pitchFamily="18" charset="0"/>
              <a:cs typeface="Times New Roman" pitchFamily="18" charset="0"/>
            </a:endParaRPr>
          </a:p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2800" dirty="0">
              <a:latin typeface="Times New Roman" pitchFamily="18" charset="0"/>
              <a:cs typeface="Times New Roman" pitchFamily="18" charset="0"/>
            </a:endParaRPr>
          </a:p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2800" dirty="0">
              <a:latin typeface="Times New Roman" pitchFamily="18" charset="0"/>
              <a:cs typeface="Times New Roman" pitchFamily="18" charset="0"/>
            </a:endParaRPr>
          </a:p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2800" dirty="0">
              <a:latin typeface="Times New Roman" pitchFamily="18" charset="0"/>
              <a:cs typeface="Times New Roman" pitchFamily="18" charset="0"/>
            </a:endParaRPr>
          </a:p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2800" dirty="0">
              <a:latin typeface="Times New Roman" pitchFamily="18" charset="0"/>
              <a:cs typeface="Times New Roman" pitchFamily="18" charset="0"/>
            </a:endParaRPr>
          </a:p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  <p:sp>
        <p:nvSpPr>
          <p:cNvPr id="7" name="Заголовок 1"/>
          <p:cNvSpPr txBox="1">
            <a:spLocks/>
          </p:cNvSpPr>
          <p:nvPr/>
        </p:nvSpPr>
        <p:spPr bwMode="auto">
          <a:xfrm>
            <a:off x="0" y="333003"/>
            <a:ext cx="9144000" cy="791741"/>
          </a:xfrm>
          <a:prstGeom prst="rect">
            <a:avLst/>
          </a:prstGeom>
          <a:solidFill>
            <a:srgbClr val="F20000"/>
          </a:solidFill>
          <a:ln w="9525">
            <a:noFill/>
            <a:miter lim="800000"/>
            <a:headEnd/>
            <a:tailEnd/>
          </a:ln>
        </p:spPr>
        <p:txBody>
          <a:bodyPr bIns="91440" anchor="b"/>
          <a:lstStyle/>
          <a:p>
            <a:pPr eaLnBrk="0" fontAlgn="auto" hangingPunct="0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600" b="1" dirty="0" smtClean="0">
                <a:solidFill>
                  <a:schemeClr val="bg1"/>
                </a:solidFill>
                <a:latin typeface="Cambria" pitchFamily="18" charset="0"/>
                <a:cs typeface="+mn-cs"/>
              </a:rPr>
              <a:t>    Научно- фондовая </a:t>
            </a:r>
            <a:r>
              <a:rPr lang="ru-RU" sz="3600" b="1" dirty="0">
                <a:solidFill>
                  <a:schemeClr val="bg1"/>
                </a:solidFill>
                <a:latin typeface="Cambria" pitchFamily="18" charset="0"/>
                <a:cs typeface="+mn-cs"/>
              </a:rPr>
              <a:t>работа</a:t>
            </a:r>
            <a:endParaRPr lang="ru-RU" sz="3600" b="1" dirty="0">
              <a:solidFill>
                <a:schemeClr val="bg1"/>
              </a:solidFill>
              <a:latin typeface="Cambria" pitchFamily="18" charset="0"/>
              <a:ea typeface="+mj-ea"/>
              <a:cs typeface="+mj-cs"/>
            </a:endParaRPr>
          </a:p>
        </p:txBody>
      </p:sp>
      <p:pic>
        <p:nvPicPr>
          <p:cNvPr id="6" name="Содержимое 8" descr="DSC09760ii.jpg"/>
          <p:cNvPicPr>
            <a:picLocks noChangeAspect="1"/>
          </p:cNvPicPr>
          <p:nvPr/>
        </p:nvPicPr>
        <p:blipFill>
          <a:blip r:embed="rId2" cstate="print"/>
          <a:srcRect b="8550"/>
          <a:stretch>
            <a:fillRect/>
          </a:stretch>
        </p:blipFill>
        <p:spPr bwMode="auto">
          <a:xfrm>
            <a:off x="6516216" y="44624"/>
            <a:ext cx="2519710" cy="14401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8" name="Диаграмма 7"/>
          <p:cNvGraphicFramePr/>
          <p:nvPr>
            <p:extLst>
              <p:ext uri="{D42A27DB-BD31-4B8C-83A1-F6EECF244321}">
                <p14:modId xmlns:p14="http://schemas.microsoft.com/office/powerpoint/2010/main" val="1271651839"/>
              </p:ext>
            </p:extLst>
          </p:nvPr>
        </p:nvGraphicFramePr>
        <p:xfrm>
          <a:off x="431986" y="1413123"/>
          <a:ext cx="8208590" cy="512834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sun9-34.userapi.com/impg/kzq94GDaIUF6Z4ZNDp5UQaZBQMIYUvm_VLkKtg/CVsJLa-De-E.jpg?size=1280x960&amp;quality=96&amp;sign=471b25f9ac7a0c4af2c554ca78a3f3e9&amp;type=album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5" y="1052737"/>
            <a:ext cx="3648405" cy="27363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s://sun9-30.userapi.com/impg/ykS149ipfedChp84hVWHjb3cJFwlEi04DU7H6Q/bEK_trQmK-4.jpg?size=1600x1200&amp;quality=96&amp;sign=f717afbed0483988b1579463a5393812&amp;type=album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79999" y="1052737"/>
            <a:ext cx="3637245" cy="27279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https://sun9-6.userapi.com/impg/HxeCLhwt_X0pjyibB_sxiV0J8_6F8n-ooVOucA/DEjhWmheC80.jpg?size=1600x1200&amp;quality=96&amp;sign=41d75706f0365de29ee52ae903f159b1&amp;type=album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5" y="3933056"/>
            <a:ext cx="3648405" cy="27363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https://sun9-30.userapi.com/impg/CaBBkt2CvUBYYzrzX1JmcT6_RdlhVCGq0kHZVA/fAy_P80wMH8.jpg?size=1280x959&amp;quality=96&amp;sign=6f689e20b4ccdbf66846b0a295dc6882&amp;type=album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3933056"/>
            <a:ext cx="3637245" cy="27250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683568" y="332656"/>
            <a:ext cx="7833676" cy="400110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Музейные мероприятия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/>
          <p:cNvSpPr txBox="1"/>
          <p:nvPr/>
        </p:nvSpPr>
        <p:spPr>
          <a:xfrm>
            <a:off x="0" y="116632"/>
            <a:ext cx="8748464" cy="400110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Выставочная деятельность</a:t>
            </a:r>
          </a:p>
        </p:txBody>
      </p:sp>
      <p:pic>
        <p:nvPicPr>
          <p:cNvPr id="8" name="Рисунок 7" descr="https://sun9-76.userapi.com/impg/L5ZUjxkZhvgnwCshB4N10xL-sn3OGXUzXKMs2g/I_NdsgkMr6A.jpg?size=2264x1778&amp;quality=96&amp;sign=7a533e0c4300a4053b6b6255346f653f&amp;type=album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57310" y="3548941"/>
            <a:ext cx="3632674" cy="2760594"/>
          </a:xfrm>
          <a:prstGeom prst="rect">
            <a:avLst/>
          </a:prstGeom>
          <a:noFill/>
          <a:ln>
            <a:noFill/>
          </a:ln>
        </p:spPr>
      </p:pic>
      <p:pic>
        <p:nvPicPr>
          <p:cNvPr id="11" name="Рисунок 10" descr="https://sun9-47.userapi.com/impg/r4fz-409R33pU-MN4wu2tf6een2RWU13642Yig/P2D0tzFO8F0.jpg?size=1280x960&amp;quality=96&amp;sign=cb3f26d93058f0118390553c9acb9b9b&amp;type=album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57310" y="565245"/>
            <a:ext cx="3632674" cy="2663502"/>
          </a:xfrm>
          <a:prstGeom prst="rect">
            <a:avLst/>
          </a:prstGeom>
          <a:noFill/>
          <a:ln>
            <a:noFill/>
          </a:ln>
        </p:spPr>
      </p:pic>
      <p:pic>
        <p:nvPicPr>
          <p:cNvPr id="12" name="Рисунок 11" descr="https://sun9-75.userapi.com/impg/UC05SP0PEQcG-Ok1yYAXV_eqt6tqSrJYpj-GWQ/GtzcvHX03uc.jpg?size=1280x960&amp;quality=96&amp;sign=9f44827117d12a4bd45da149d4053f1d&amp;type=album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238" y="3548942"/>
            <a:ext cx="3663062" cy="2760594"/>
          </a:xfrm>
          <a:prstGeom prst="rect">
            <a:avLst/>
          </a:prstGeom>
          <a:noFill/>
          <a:ln>
            <a:noFill/>
          </a:ln>
        </p:spPr>
      </p:pic>
      <p:pic>
        <p:nvPicPr>
          <p:cNvPr id="2050" name="Picture 2" descr="https://sun9-27.userapi.com/impg/_koH4xMaL-ctOqJ6FHunIMddO4F6qqeluhVP9w/LQN2QmhsXq4.jpg?size=1280x960&amp;quality=96&amp;sign=52d523e1857b7f526baefb6f85d43ab2&amp;type=album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238" y="565245"/>
            <a:ext cx="3663062" cy="2656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 descr="https://sun9-31.userapi.com/impg/qQIV_lS1TaqX5jt9RcS83AL-bIpNcQEy9RbKTg/88HsUN5JCW0.jpg?size=1280x960&amp;quality=96&amp;sign=2881ea56d75f7ecf53938d583aee76df&amp;type=album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105" y="764704"/>
            <a:ext cx="4241776" cy="29415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https://sun9-70.userapi.com/impg/mWNWctSLZf2ybdFIu9PzuUfRmds0qflAtkKwHQ/EX9hklgPw2g.jpg?size=2560x1184&amp;quality=96&amp;sign=99e4cd05bec77df6173e124d139d0ba8&amp;type=album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3911633"/>
            <a:ext cx="5684933" cy="26292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8" descr="https://sun9-4.userapi.com/impg/sTL7KD2q8SFi1n1nOH9eoazW2Kc0PxHOWjeLng/aQwazyRyCKc.jpg?size=1280x960&amp;quality=96&amp;sign=846087c0e5df5026d2a2343d393506c9&amp;type=album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828053"/>
            <a:ext cx="4176464" cy="28782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251520" y="260648"/>
            <a:ext cx="8640960" cy="400110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Экскурсии по экспозиционной площади «Покрытые заслонами» 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23850" y="1476722"/>
            <a:ext cx="8424863" cy="44005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indent="360363"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2800" dirty="0">
              <a:latin typeface="Times New Roman" pitchFamily="18" charset="0"/>
              <a:cs typeface="Times New Roman" pitchFamily="18" charset="0"/>
            </a:endParaRPr>
          </a:p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2800" dirty="0">
              <a:latin typeface="Times New Roman" pitchFamily="18" charset="0"/>
              <a:cs typeface="Times New Roman" pitchFamily="18" charset="0"/>
            </a:endParaRPr>
          </a:p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2800" dirty="0">
              <a:latin typeface="Times New Roman" pitchFamily="18" charset="0"/>
              <a:cs typeface="Times New Roman" pitchFamily="18" charset="0"/>
            </a:endParaRPr>
          </a:p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2800" dirty="0">
              <a:latin typeface="Times New Roman" pitchFamily="18" charset="0"/>
              <a:cs typeface="Times New Roman" pitchFamily="18" charset="0"/>
            </a:endParaRPr>
          </a:p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2800" dirty="0">
              <a:latin typeface="Times New Roman" pitchFamily="18" charset="0"/>
              <a:cs typeface="Times New Roman" pitchFamily="18" charset="0"/>
            </a:endParaRPr>
          </a:p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2800" dirty="0">
              <a:latin typeface="Times New Roman" pitchFamily="18" charset="0"/>
              <a:cs typeface="Times New Roman" pitchFamily="18" charset="0"/>
            </a:endParaRPr>
          </a:p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2800" dirty="0">
              <a:latin typeface="Times New Roman" pitchFamily="18" charset="0"/>
              <a:cs typeface="Times New Roman" pitchFamily="18" charset="0"/>
            </a:endParaRPr>
          </a:p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  <p:sp>
        <p:nvSpPr>
          <p:cNvPr id="3" name="Заголовок 1"/>
          <p:cNvSpPr txBox="1">
            <a:spLocks/>
          </p:cNvSpPr>
          <p:nvPr/>
        </p:nvSpPr>
        <p:spPr bwMode="auto">
          <a:xfrm>
            <a:off x="0" y="333003"/>
            <a:ext cx="9144000" cy="791741"/>
          </a:xfrm>
          <a:prstGeom prst="rect">
            <a:avLst/>
          </a:prstGeom>
          <a:solidFill>
            <a:srgbClr val="F20000"/>
          </a:solidFill>
          <a:ln w="9525">
            <a:noFill/>
            <a:miter lim="800000"/>
            <a:headEnd/>
            <a:tailEnd/>
          </a:ln>
        </p:spPr>
        <p:txBody>
          <a:bodyPr bIns="91440" anchor="b"/>
          <a:lstStyle/>
          <a:p>
            <a:pPr eaLnBrk="0" fontAlgn="auto" hangingPunct="0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800" b="1" dirty="0" smtClean="0">
                <a:solidFill>
                  <a:schemeClr val="bg1"/>
                </a:solidFill>
                <a:latin typeface="Cambria" pitchFamily="18" charset="0"/>
                <a:cs typeface="+mn-cs"/>
              </a:rPr>
              <a:t>  Культурно-образовательная </a:t>
            </a:r>
            <a:r>
              <a:rPr lang="ru-RU" sz="2800" b="1" dirty="0">
                <a:solidFill>
                  <a:schemeClr val="bg1"/>
                </a:solidFill>
                <a:latin typeface="Cambria" pitchFamily="18" charset="0"/>
                <a:cs typeface="+mn-cs"/>
              </a:rPr>
              <a:t>работа</a:t>
            </a:r>
            <a:endParaRPr lang="ru-RU" sz="2800" b="1" dirty="0">
              <a:solidFill>
                <a:schemeClr val="bg1"/>
              </a:solidFill>
              <a:latin typeface="Cambria" pitchFamily="18" charset="0"/>
              <a:ea typeface="+mj-ea"/>
              <a:cs typeface="+mj-cs"/>
            </a:endParaRPr>
          </a:p>
        </p:txBody>
      </p:sp>
      <p:pic>
        <p:nvPicPr>
          <p:cNvPr id="4" name="Содержимое 8" descr="DSC09760ii.jpg"/>
          <p:cNvPicPr>
            <a:picLocks noChangeAspect="1"/>
          </p:cNvPicPr>
          <p:nvPr/>
        </p:nvPicPr>
        <p:blipFill>
          <a:blip r:embed="rId2" cstate="print"/>
          <a:srcRect b="8550"/>
          <a:stretch>
            <a:fillRect/>
          </a:stretch>
        </p:blipFill>
        <p:spPr bwMode="auto">
          <a:xfrm>
            <a:off x="6516216" y="44624"/>
            <a:ext cx="2519710" cy="14401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7" name="Диаграмма 6"/>
          <p:cNvGraphicFramePr/>
          <p:nvPr>
            <p:extLst>
              <p:ext uri="{D42A27DB-BD31-4B8C-83A1-F6EECF244321}">
                <p14:modId xmlns:p14="http://schemas.microsoft.com/office/powerpoint/2010/main" val="1369346762"/>
              </p:ext>
            </p:extLst>
          </p:nvPr>
        </p:nvGraphicFramePr>
        <p:xfrm>
          <a:off x="467544" y="1397000"/>
          <a:ext cx="7776864" cy="498432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Box 11"/>
          <p:cNvSpPr txBox="1"/>
          <p:nvPr/>
        </p:nvSpPr>
        <p:spPr>
          <a:xfrm>
            <a:off x="0" y="116632"/>
            <a:ext cx="8892480" cy="400110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Акция «Блокадный хлеб»</a:t>
            </a:r>
          </a:p>
        </p:txBody>
      </p:sp>
      <p:pic>
        <p:nvPicPr>
          <p:cNvPr id="7" name="Рисунок 6" descr="https://sun9-11.userapi.com/impg/ZCkM83Qsird0ZNZXlCz8dM7J2nVqmQrDqmFLKQ/8OxCT71nkJQ.jpg?size=1600x1200&amp;quality=96&amp;sign=de3b3a21af82fb20145a689611cba06f&amp;type=album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658509"/>
            <a:ext cx="3600400" cy="2751161"/>
          </a:xfrm>
          <a:prstGeom prst="rect">
            <a:avLst/>
          </a:prstGeom>
          <a:noFill/>
          <a:ln>
            <a:noFill/>
          </a:ln>
        </p:spPr>
      </p:pic>
      <p:pic>
        <p:nvPicPr>
          <p:cNvPr id="4098" name="Picture 2" descr="https://sun9-29.userapi.com/impg/VZaDTG3z5M6ONpRPWZFTqPfBE5c5Typ3LJZo6Q/awFPm5uj4fQ.jpg?size=1600x1200&amp;quality=96&amp;sign=a469840b5cf7e2aa355ca26e953e2251&amp;type=album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6348" y="697117"/>
            <a:ext cx="3637620" cy="27125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https://sun9-56.userapi.com/impg/AmzNRyVy1JH1ikxOnpYZPVa_cXIOzn5BEOsbbA/-U8VZVgfAwU.jpg?size=1600x1200&amp;quality=96&amp;sign=5685424b9a30b86c541bd7c5ab88860a&amp;type=album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11391" y="3861048"/>
            <a:ext cx="3669697" cy="27522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0" y="116632"/>
            <a:ext cx="8964488" cy="400110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Анимационная программа «Масленица»</a:t>
            </a:r>
          </a:p>
        </p:txBody>
      </p:sp>
      <p:pic>
        <p:nvPicPr>
          <p:cNvPr id="8" name="Рисунок 7" descr="https://sun9-35.userapi.com/impg/Uw7OSikgYIWiurFpmRj7I_SFOfLh8wHa0k9dVg/E3MdoX8-UfE.jpg?size=1600x1200&amp;quality=96&amp;sign=46b541c1d121da6c59474ec27e5a2b94&amp;type=album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5555" y="636755"/>
            <a:ext cx="3551039" cy="2391997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Рисунок 8" descr="https://sun9-48.userapi.com/impg/kL5wE4dzYRrnzK7ab4m0-9ClIOf6RHSUV1lT8g/2K0p_bPMb7g.jpg?size=1600x1200&amp;quality=96&amp;sign=0f3bf91fa61f45b9882110b16a54040b&amp;type=album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83943" y="650042"/>
            <a:ext cx="3465215" cy="2378710"/>
          </a:xfrm>
          <a:prstGeom prst="rect">
            <a:avLst/>
          </a:prstGeom>
          <a:noFill/>
          <a:ln>
            <a:noFill/>
          </a:ln>
        </p:spPr>
      </p:pic>
      <p:pic>
        <p:nvPicPr>
          <p:cNvPr id="10" name="Рисунок 9" descr="https://sun9-70.userapi.com/impg/1X6WnPWqT20qUx3nWuniMhIEc1kCHi7D3RxC1A/V9tyeZNwfKI.jpg?size=1920x1440&amp;quality=96&amp;sign=cfca63ce47edd208f601ceec363bc69e&amp;type=album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1266" y="3717032"/>
            <a:ext cx="3565327" cy="2520280"/>
          </a:xfrm>
          <a:prstGeom prst="rect">
            <a:avLst/>
          </a:prstGeom>
          <a:noFill/>
          <a:ln>
            <a:noFill/>
          </a:ln>
        </p:spPr>
      </p:pic>
      <p:pic>
        <p:nvPicPr>
          <p:cNvPr id="11" name="Рисунок 10" descr="https://sun9-60.userapi.com/impg/2hIssjFsxEhM2c6Il2ptSlhKQ4cqEKU13y0Z7w/-8bog7BsyvE.jpg?size=1920x1440&amp;quality=96&amp;sign=b7bc8718661dd804efee82153a4f3050&amp;type=album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83942" y="3717032"/>
            <a:ext cx="3465215" cy="252027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0" y="116632"/>
            <a:ext cx="8892480" cy="400110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«Клуб друзей музея»</a:t>
            </a:r>
          </a:p>
        </p:txBody>
      </p:sp>
      <p:pic>
        <p:nvPicPr>
          <p:cNvPr id="7" name="Рисунок 6" descr="https://sun9-65.userapi.com/impg/2CqZmV8vy0xRi7l4ir4wZI5hm9bqDeFprhHpww/aA5c8rsjeFg.jpg?size=810x1080&amp;quality=96&amp;proxy=1&amp;sign=701411c66a1181229ab31e7b5813183b&amp;type=album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857"/>
          <a:stretch/>
        </p:blipFill>
        <p:spPr bwMode="auto">
          <a:xfrm>
            <a:off x="1162199" y="3653940"/>
            <a:ext cx="2286000" cy="276860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8" name="Рисунок 7" descr="https://sun9-84.userapi.com/impg/bhbUjPsjkINt3QlVHQtZdeMHykNc3okdZLFXLg/0UWAujF5d5A.jpg?size=1200x1600&amp;quality=96&amp;sign=6588f8987de75bfac6e723114b78bed9&amp;type=album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85590" y="3653940"/>
            <a:ext cx="2198777" cy="2768600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Рисунок 8" descr="https://sun9-43.userapi.com/impg/wmcFH41dK54lzs-50jKfJfT0VloR4LU9H4DKJA/kku2jXXZKC8.jpg?size=1280x960&amp;quality=96&amp;sign=8dbf4e8aec0a9b0c611c0d43c65912fc&amp;type=album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620688"/>
            <a:ext cx="3528392" cy="2475371"/>
          </a:xfrm>
          <a:prstGeom prst="rect">
            <a:avLst/>
          </a:prstGeom>
          <a:noFill/>
          <a:ln>
            <a:noFill/>
          </a:ln>
        </p:spPr>
      </p:pic>
      <p:pic>
        <p:nvPicPr>
          <p:cNvPr id="10" name="Рисунок 9" descr="https://sun9-49.userapi.com/impg/dbqutyeY_p0tOp7tTOgIERZvxWtwfmlVE0lV1A/gDSj8ZBT4tc.jpg?size=1280x591&amp;quality=96&amp;sign=66d773aa7b658b9f99c7e3b71fefb87d&amp;type=album"/>
          <p:cNvPicPr/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550" r="12985"/>
          <a:stretch/>
        </p:blipFill>
        <p:spPr bwMode="auto">
          <a:xfrm>
            <a:off x="5039998" y="620688"/>
            <a:ext cx="3489960" cy="2475371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ttps://sun9-24.userapi.com/impg/x3LQ7p6JxapgdaT-h6KjR11iibitvQhMdY6mgw/igAX3LIA854.jpg?size=1200x1600&amp;quality=96&amp;sign=146ca43da6da8f0e6ae6f577fa9dd2aa&amp;type=album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6783" y="548680"/>
            <a:ext cx="2448272" cy="32643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https://sun9-83.userapi.com/impg/tRVYd4MKteOhV66YX4xVnYpBjyY7emsTyAQvnQ/nj5u_lqxiB0.jpg?size=1440x1920&amp;quality=96&amp;sign=4772ab5d3b8e848e0a8f28b44776407a&amp;type=album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1142" y="538112"/>
            <a:ext cx="2592288" cy="32854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 descr="https://sun9-32.userapi.com/impg/yM02B4iAjnjRFKxJ16GGUFPxp0kXlKxp72xvxw/L31-k1Dc7CM.jpg?size=1600x1200&amp;quality=96&amp;sign=b311c38609f0e1a7d736bdf78a7059dc&amp;type=album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0715" y="3933055"/>
            <a:ext cx="3680409" cy="27603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4" name="Picture 8" descr="https://sun9-14.userapi.com/impg/7FS6AL5-a4bEDB5zqTKSuXNWj7Ar4-f1dbFAlw/wi_vG1_BKXQ.jpg?size=1600x1200&amp;quality=96&amp;sign=c169ddb656ab90b3e56170430f393030&amp;type=album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37082" y="3933054"/>
            <a:ext cx="3680409" cy="27603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480715" y="188640"/>
            <a:ext cx="8483773" cy="400110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Малые села Рыбновского района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https://sun9-21.userapi.com/impg/t84n5776egeazla6ttv-pMUhIyFAZ7Cb4-0rPw/vWFqE8Kz02o.jpg?size=1280x958&amp;quality=96&amp;sign=1906db69f064b9576e48937520984c5f&amp;type=album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149" y="836712"/>
            <a:ext cx="3601372" cy="26954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https://sun9-1.userapi.com/impg/LdHtj3gbA2Tf_VNfVRLjwOMBY1uME088ChvI_w/ShRveJFWrbY.jpg?size=1280x958&amp;quality=96&amp;sign=7f6bb9c93ea036f0d365badaab855f70&amp;type=album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836712"/>
            <a:ext cx="3673189" cy="26954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6" name="Picture 6" descr="https://sun9-16.userapi.com/impg/WpVrTuJC4nsSTBV6zxZffNfVxifnB-E6SO8T2g/qRMgPtvDCKo.jpg?size=1280x958&amp;quality=96&amp;sign=9077290176303f40df6950080b8b0280&amp;type=album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1" y="3789040"/>
            <a:ext cx="3673189" cy="26954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8" name="Picture 8" descr="https://sun9-88.userapi.com/impg/UugX5W8_ABJw99mtoENfYyt7eEG-KxK_Lj4zUQ/3eyeYU8abzc.jpg?size=1280x958&amp;quality=96&amp;sign=1a22c700e07e250c7332cdd52a7489e9&amp;type=album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3789040"/>
            <a:ext cx="3601372" cy="26954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508149" y="260648"/>
            <a:ext cx="8240315" cy="400110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«Одинокий, забытый бреду я по свету…»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https://sun9-9.userapi.com/impg/IANuf0hBfxV5qh1yUHzLN21K-772LrT2Tz8rtg/m8iM1vy0DA0.jpg?size=1280x960&amp;quality=96&amp;sign=59b5e8e6a4235a3c30cdb718f1f562bf&amp;type=album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761" y="622027"/>
            <a:ext cx="3615174" cy="25538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https://sun9-79.userapi.com/impg/-41Sg1lN5Q9_WqudJLDYHhzsbXDbW3b6kKG6aw/QbhK3mCn5Ak.jpg?size=1280x960&amp;quality=96&amp;sign=dd6cf9d142ae4766d90b832f4b64f3f1&amp;type=album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7146" y="3717031"/>
            <a:ext cx="3769339" cy="28453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6" name="Picture 6" descr="https://sun9-34.userapi.com/impg/8Rcqhd-oa1Ath74g0Pi0affRn9BKztYtcTUB6g/bZnSNz2S_l0.jpg?size=1280x959&amp;quality=96&amp;sign=7331589d3015ae90397704cac9d0a0b3&amp;type=album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7146" y="622027"/>
            <a:ext cx="3769339" cy="25572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761" y="3724403"/>
            <a:ext cx="3615174" cy="28379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539552" y="260648"/>
            <a:ext cx="8086933" cy="400110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День памяти Дарьи Матвеевны Гармаш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369190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https://sun9-61.userapi.com/impg/Y0dJHSnL0iEO4Wy6l1U0rcDUFfl-BmcWMZgzzQ/2E3BVqBZNX0.jpg?size=1600x1200&amp;quality=96&amp;sign=41a562adda6af5f41d5ba2415ba74c86&amp;type=album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7853" y="746689"/>
            <a:ext cx="3491475" cy="26186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2" name="Picture 4" descr="https://sun9-28.userapi.com/impg/QwHI3taV-q5HZ-4HKtyWZpqihq5xBrHyAUpCOA/ozUp4OM3LQ4.jpg?size=1600x1200&amp;quality=96&amp;sign=8a310e2f7fdcb2ac63dd54fb022719aa&amp;type=album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12542" y="739272"/>
            <a:ext cx="3672408" cy="26186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4" name="Picture 6" descr="https://sun9-6.userapi.com/impg/m-3-1VHC19HEhFEHO1ygQAbbTNdWnZxEmajwpw/FPCFM3qoe7E.jpg?size=1200x1600&amp;quality=96&amp;sign=eed683a2605c5fec49c26c5e2fd0ecf5&amp;type=album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5653" y="3501008"/>
            <a:ext cx="2295255" cy="30603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6" name="Picture 8" descr="https://sun9-37.userapi.com/impg/ObWvsaNB5DzhGDkaT3RgM0J4Q7GXwJGFJvRqzA/cwQE-oeqJeE.jpg?size=1200x1600&amp;quality=96&amp;sign=77e3976b0b5b55ead36b5d15357e0576&amp;type=album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26105" y="3501008"/>
            <a:ext cx="2484277" cy="31863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827584" y="188640"/>
            <a:ext cx="7488832" cy="400110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Ночные экскурсии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779912" y="374377"/>
            <a:ext cx="1440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sp>
        <p:nvSpPr>
          <p:cNvPr id="3" name="TextBox 2"/>
          <p:cNvSpPr txBox="1"/>
          <p:nvPr/>
        </p:nvSpPr>
        <p:spPr>
          <a:xfrm>
            <a:off x="251520" y="260648"/>
            <a:ext cx="8712968" cy="400110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 rtlCol="0">
            <a:spAutoFit/>
          </a:bodyPr>
          <a:lstStyle/>
          <a:p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Мероприятия, посвященные 102-годовщине со дня рождения Д.М. Гармаш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9" name="Рисунок 8" descr="https://sun9-25.userapi.com/impg/V6BbE4KuUCx1oEJF3SPRl-KHgb1PYXv68a9uIg/KA9Kr-V7hrE.jpg?size=2560x1920&amp;quality=96&amp;sign=438f9bf409e7c9ac1453b94b4f6305f4&amp;type=album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3" y="836712"/>
            <a:ext cx="3494089" cy="2304257"/>
          </a:xfrm>
          <a:prstGeom prst="rect">
            <a:avLst/>
          </a:prstGeom>
          <a:noFill/>
          <a:ln>
            <a:noFill/>
          </a:ln>
        </p:spPr>
      </p:pic>
      <p:pic>
        <p:nvPicPr>
          <p:cNvPr id="10" name="Рисунок 9" descr="https://sun9-77.userapi.com/impg/kdfVzphovgGeYu4jAj8iiKNSZzy3PI8FV6LiWw/ouKoiy1GxmA.jpg?size=1920x1440&amp;quality=96&amp;sign=ab286088ba09690cb9e31c8a83adad45&amp;type=album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11211" y="836712"/>
            <a:ext cx="3418661" cy="2435473"/>
          </a:xfrm>
          <a:prstGeom prst="rect">
            <a:avLst/>
          </a:prstGeom>
          <a:noFill/>
          <a:ln>
            <a:noFill/>
          </a:ln>
        </p:spPr>
      </p:pic>
      <p:pic>
        <p:nvPicPr>
          <p:cNvPr id="1026" name="Picture 2" descr="C:\Users\NIX\Desktop\4ZCfOi0z_zM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11211" y="3751476"/>
            <a:ext cx="3418661" cy="24433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4" descr="https://sun9-10.userapi.com/impg/TGJbhcY1B1TtQN5LXvhm1rSq0Ry7dD1fIE2uSQ/Lb-A0J38IbI.jpg?size=1920x1440&amp;quality=96&amp;sign=c119c3d5ba66da508a7c72c22b7aaef1&amp;type=album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3" y="3751476"/>
            <a:ext cx="3494089" cy="24433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683568" y="332656"/>
            <a:ext cx="7704856" cy="400110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2000" dirty="0" smtClean="0">
                <a:latin typeface="Times New Roman" panose="02020603050405020304" pitchFamily="18" charset="0"/>
                <a:cs typeface="Times New Roman" pitchFamily="18" charset="0"/>
              </a:rPr>
              <a:t>Онлайн проекты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0" name="Picture 2" descr="https://sun9-1.userapi.com/impg/YUb6BbvcE8jDx0DfqG4fub7-C-0xSGMGTxvBZg/4AtHp3P7yJw.jpg?size=775x1034&amp;quality=96&amp;sign=ea40995f1ff4ca1927a93895c4ac1306&amp;type=album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93" y="1196752"/>
            <a:ext cx="2867253" cy="38254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683593" y="5301208"/>
            <a:ext cx="295230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«Я помню все о той войне…»</a:t>
            </a: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052" name="Picture 4" descr="https://sun9-14.userapi.com/impg/pwA5nIxj04ADOuXwTukUZgSRrX5CnDN9yCopfQ/tbyXyyWLhVE.jpg?size=1620x2160&amp;quality=96&amp;sign=2abc3c9354574c5afd4a059d0431f075&amp;type=album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112" y="2492896"/>
            <a:ext cx="2829506" cy="37726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5580112" y="1916832"/>
            <a:ext cx="309634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«Из истории одного экспоната»</a:t>
            </a: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32765" y="174528"/>
            <a:ext cx="8136904" cy="400110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Музейная гостиная «Чтобы помнили…»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6" name="Picture 4" descr="https://sun9-76.userapi.com/impg/2wS3TYg0SFUe2jA3YVaJa3eZO_zWJVVhW1Yw_w/rH4UTFCn7-U.jpg?size=810x1080&amp;quality=96&amp;sign=539faa859e26ae50f813497b8f7bbe76&amp;type=album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28394" y="742429"/>
            <a:ext cx="2210056" cy="29467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https://sun9-47.userapi.com/impg/lHlmX9cZoNx7Un0SQsbCAEEQu37SLfL5ZUGmxQ/-AVrhdvdZdQ.jpg?size=1600x1200&amp;quality=96&amp;sign=3bdcfdd17bd88871a48a1439c319e956&amp;type=album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8" y="4221088"/>
            <a:ext cx="3168351" cy="21620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1" name="Picture 9" descr="C:\Users\NIX\Desktop\RtDQAkLpmfI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2292" y="742429"/>
            <a:ext cx="2016224" cy="29467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2" name="Picture 10" descr="C:\Users\NIX\Desktop\pShYo1VK5Qk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4156368"/>
            <a:ext cx="3501625" cy="22915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652776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Заголовок 2"/>
          <p:cNvSpPr>
            <a:spLocks noGrp="1"/>
          </p:cNvSpPr>
          <p:nvPr>
            <p:ph type="ctrTitle"/>
          </p:nvPr>
        </p:nvSpPr>
        <p:spPr>
          <a:xfrm>
            <a:off x="395288" y="1484313"/>
            <a:ext cx="8229600" cy="1470025"/>
          </a:xfrm>
        </p:spPr>
        <p:txBody>
          <a:bodyPr/>
          <a:lstStyle/>
          <a:p>
            <a:pPr eaLnBrk="1" hangingPunct="1"/>
            <a:r>
              <a:rPr lang="ru-RU" smtClean="0"/>
              <a:t>Спасибо за внимание!</a:t>
            </a:r>
          </a:p>
        </p:txBody>
      </p:sp>
      <p:sp>
        <p:nvSpPr>
          <p:cNvPr id="71683" name="Заголовок 1"/>
          <p:cNvSpPr txBox="1">
            <a:spLocks/>
          </p:cNvSpPr>
          <p:nvPr/>
        </p:nvSpPr>
        <p:spPr bwMode="auto">
          <a:xfrm>
            <a:off x="0" y="1628800"/>
            <a:ext cx="9144000" cy="3456384"/>
          </a:xfrm>
          <a:prstGeom prst="rect">
            <a:avLst/>
          </a:prstGeom>
          <a:solidFill>
            <a:srgbClr val="F20000"/>
          </a:solidFill>
          <a:ln w="9525">
            <a:noFill/>
            <a:miter lim="800000"/>
            <a:headEnd/>
            <a:tailEnd/>
          </a:ln>
        </p:spPr>
        <p:txBody>
          <a:bodyPr bIns="91440" anchor="b"/>
          <a:lstStyle/>
          <a:p>
            <a:pPr algn="ctr" eaLnBrk="0" hangingPunct="0"/>
            <a:endParaRPr lang="ru-RU" sz="3200" b="1">
              <a:solidFill>
                <a:schemeClr val="bg1"/>
              </a:solidFill>
              <a:latin typeface="Cambria" pitchFamily="18" charset="0"/>
            </a:endParaRPr>
          </a:p>
        </p:txBody>
      </p:sp>
      <p:sp>
        <p:nvSpPr>
          <p:cNvPr id="71684" name="TextBox 4"/>
          <p:cNvSpPr txBox="1">
            <a:spLocks noChangeArrowheads="1"/>
          </p:cNvSpPr>
          <p:nvPr/>
        </p:nvSpPr>
        <p:spPr bwMode="auto">
          <a:xfrm>
            <a:off x="827584" y="2204864"/>
            <a:ext cx="8064896" cy="23083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sz="3600" b="1" dirty="0" smtClean="0">
                <a:solidFill>
                  <a:schemeClr val="bg1"/>
                </a:solidFill>
                <a:latin typeface="Cambria" pitchFamily="18" charset="0"/>
              </a:rPr>
              <a:t>ПРИГЛАШАЕМ ВАС</a:t>
            </a:r>
          </a:p>
          <a:p>
            <a:pPr algn="ctr"/>
            <a:r>
              <a:rPr lang="ru-RU" sz="3600" b="1" dirty="0" smtClean="0">
                <a:solidFill>
                  <a:schemeClr val="bg1"/>
                </a:solidFill>
                <a:latin typeface="Cambria" pitchFamily="18" charset="0"/>
              </a:rPr>
              <a:t>на музейные мероприятия, программы, мастер классы, экскурсии!</a:t>
            </a:r>
            <a:endParaRPr lang="ru-RU" sz="3600" b="1" dirty="0">
              <a:solidFill>
                <a:schemeClr val="bg1"/>
              </a:solidFill>
              <a:latin typeface="Cambria" pitchFamily="18" charset="0"/>
            </a:endParaRPr>
          </a:p>
        </p:txBody>
      </p:sp>
      <p:pic>
        <p:nvPicPr>
          <p:cNvPr id="5" name="Picture 5" descr="C:\Users\музей\DoctorWeb\Favorites\Downloads\image1 (2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4795838"/>
            <a:ext cx="9144000" cy="2062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7" descr="image3 (1)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2081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7889</TotalTime>
  <Words>124</Words>
  <Application>Microsoft Office PowerPoint</Application>
  <PresentationFormat>Экран (4:3)</PresentationFormat>
  <Paragraphs>58</Paragraphs>
  <Slides>18</Slides>
  <Notes>2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19" baseType="lpstr">
      <vt:lpstr>Тема Office</vt:lpstr>
      <vt:lpstr>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Спасибо за внимание!</vt:lpstr>
    </vt:vector>
  </TitlesOfParts>
  <Company>DG Win&amp;Soft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</dc:title>
  <dc:creator>музей</dc:creator>
  <cp:lastModifiedBy>NIX</cp:lastModifiedBy>
  <cp:revision>478</cp:revision>
  <dcterms:created xsi:type="dcterms:W3CDTF">2015-12-03T08:53:15Z</dcterms:created>
  <dcterms:modified xsi:type="dcterms:W3CDTF">2022-02-08T07:40:06Z</dcterms:modified>
</cp:coreProperties>
</file>