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305" r:id="rId3"/>
    <p:sldId id="306" r:id="rId4"/>
    <p:sldId id="274" r:id="rId5"/>
    <p:sldId id="295" r:id="rId6"/>
    <p:sldId id="257" r:id="rId7"/>
    <p:sldId id="307" r:id="rId8"/>
    <p:sldId id="308" r:id="rId9"/>
    <p:sldId id="275" r:id="rId10"/>
    <p:sldId id="304" r:id="rId11"/>
    <p:sldId id="293" r:id="rId12"/>
    <p:sldId id="298" r:id="rId13"/>
    <p:sldId id="300" r:id="rId14"/>
    <p:sldId id="301" r:id="rId15"/>
    <p:sldId id="302" r:id="rId16"/>
    <p:sldId id="309" r:id="rId17"/>
    <p:sldId id="310" r:id="rId18"/>
    <p:sldId id="303" r:id="rId19"/>
    <p:sldId id="29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A6C6"/>
    <a:srgbClr val="FFD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71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2021</c:v>
                </c:pt>
              </c:strCache>
            </c:strRef>
          </c:tx>
          <c:spPr>
            <a:solidFill>
              <a:srgbClr val="FF0000"/>
            </a:solidFill>
          </c:spPr>
          <c:dPt>
            <c:idx val="0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FFFF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6.0511385223271956E-3"/>
                  <c:y val="4.29631363769427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248929864998354"/>
                      <c:h val="9.017245881679796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3.2189280919936163E-2"/>
                  <c:y val="1.393945769906323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0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4465667029710491"/>
                      <c:h val="0.13770113403502235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Лист1!$A$2:$A$5</c:f>
              <c:strCache>
                <c:ptCount val="3"/>
                <c:pt idx="0">
                  <c:v>ОФ</c:v>
                </c:pt>
                <c:pt idx="1">
                  <c:v>НВФ</c:v>
                </c:pt>
                <c:pt idx="2">
                  <c:v>Экспонировалось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3560</c:v>
                </c:pt>
                <c:pt idx="1">
                  <c:v>3540</c:v>
                </c:pt>
                <c:pt idx="2">
                  <c:v>1003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Основной фонд </a:t>
            </a:r>
            <a:r>
              <a:rPr lang="ru-RU" dirty="0" smtClean="0"/>
              <a:t>3560</a:t>
            </a:r>
            <a:endParaRPr lang="ru-RU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9.7152559055118104E-2"/>
          <c:y val="0.1388707599179918"/>
          <c:w val="0.65691043307086616"/>
          <c:h val="0.839821873773148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Основной фонд 3479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</c:spPr>
          <c:dPt>
            <c:idx val="0"/>
            <c:bubble3D val="0"/>
            <c:spPr>
              <a:solidFill>
                <a:srgbClr val="7030A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00B050"/>
              </a:solidFill>
            </c:spPr>
          </c:dPt>
          <c:dPt>
            <c:idx val="3"/>
            <c:bubble3D val="0"/>
            <c:spPr>
              <a:solidFill>
                <a:schemeClr val="accent6"/>
              </a:solidFill>
            </c:spPr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5"/>
            <c:bubble3D val="0"/>
            <c:spPr>
              <a:solidFill>
                <a:srgbClr val="00B0F0"/>
              </a:solidFill>
            </c:spPr>
          </c:dPt>
          <c:dPt>
            <c:idx val="6"/>
            <c:bubble3D val="0"/>
            <c:spPr>
              <a:solidFill>
                <a:srgbClr val="C00000"/>
              </a:solidFill>
            </c:spPr>
          </c:dPt>
          <c:dLbls>
            <c:dLbl>
              <c:idx val="3"/>
              <c:layout/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Лист1!$A$2:$A$9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остаток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35</c:v>
                </c:pt>
                <c:pt idx="1">
                  <c:v>80</c:v>
                </c:pt>
                <c:pt idx="2">
                  <c:v>85</c:v>
                </c:pt>
                <c:pt idx="3">
                  <c:v>409</c:v>
                </c:pt>
                <c:pt idx="4">
                  <c:v>403</c:v>
                </c:pt>
                <c:pt idx="5">
                  <c:v>409</c:v>
                </c:pt>
                <c:pt idx="6">
                  <c:v>452</c:v>
                </c:pt>
                <c:pt idx="7">
                  <c:v>1687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3560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остаток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278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1"/>
    </mc:Choice>
    <mc:Fallback>
      <c:style val="31"/>
    </mc:Fallback>
  </mc:AlternateContent>
  <c:chart>
    <c:autoTitleDeleted val="0"/>
    <c:plotArea>
      <c:layout>
        <c:manualLayout>
          <c:layoutTarget val="inner"/>
          <c:xMode val="edge"/>
          <c:yMode val="edge"/>
          <c:x val="7.0710137795275588E-2"/>
          <c:y val="5.3570374015748032E-2"/>
          <c:w val="0.56691158136482944"/>
          <c:h val="0.810861712598425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посетителей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6.3</c:v>
                </c:pt>
                <c:pt idx="1">
                  <c:v>1.9</c:v>
                </c:pt>
                <c:pt idx="2">
                  <c:v>5.9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лица в возрасте до 16 лет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2.2000000000000002</c:v>
                </c:pt>
                <c:pt idx="1">
                  <c:v>0.8</c:v>
                </c:pt>
                <c:pt idx="2">
                  <c:v>3.3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льготные категории</c:v>
                </c:pt>
              </c:strCache>
            </c:strRef>
          </c:tx>
          <c:spPr>
            <a:solidFill>
              <a:srgbClr val="00B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1.6</c:v>
                </c:pt>
                <c:pt idx="1">
                  <c:v>0.3</c:v>
                </c:pt>
                <c:pt idx="2">
                  <c:v>4.0999999999999996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0"/>
        <c:overlap val="-62"/>
        <c:axId val="224286704"/>
        <c:axId val="329659504"/>
      </c:barChart>
      <c:catAx>
        <c:axId val="2242867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effectLst>
            <a:glow rad="152400">
              <a:schemeClr val="accent1">
                <a:alpha val="40000"/>
              </a:schemeClr>
            </a:glow>
          </a:effectLst>
        </c:spPr>
        <c:crossAx val="329659504"/>
        <c:crosses val="autoZero"/>
        <c:auto val="1"/>
        <c:lblAlgn val="ctr"/>
        <c:lblOffset val="100"/>
        <c:noMultiLvlLbl val="0"/>
      </c:catAx>
      <c:valAx>
        <c:axId val="3296595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24286704"/>
        <c:crosses val="autoZero"/>
        <c:crossBetween val="between"/>
      </c:valAx>
      <c:spPr>
        <a:effectLst>
          <a:glow>
            <a:schemeClr val="accent1"/>
          </a:glow>
        </a:effectLst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B51D36-E9CD-4E0C-A59A-584AAF4B7694}" type="datetimeFigureOut">
              <a:rPr lang="ru-RU" smtClean="0"/>
              <a:t>10.02.2022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868EA9-30EA-48E2-BBBB-2DC828CC2E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351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868EA9-30EA-48E2-BBBB-2DC828CC2E1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343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4D98B15A-05C7-48E6-B8ED-5BF5F642DDD4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D91656-616C-4B17-BA59-C10E8AEF3D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1" y="260648"/>
            <a:ext cx="9144000" cy="108011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МБУК «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Рыбновский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районный краеведческий музей»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276872"/>
            <a:ext cx="6400800" cy="424847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90" y="1340766"/>
            <a:ext cx="8408064" cy="540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2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548680"/>
            <a:ext cx="7704856" cy="792088"/>
          </a:xfrm>
        </p:spPr>
        <p:txBody>
          <a:bodyPr/>
          <a:lstStyle/>
          <a:p>
            <a:r>
              <a:rPr lang="ru-RU" dirty="0" smtClean="0"/>
              <a:t>Научно-фондовая работа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975893"/>
              </p:ext>
            </p:extLst>
          </p:nvPr>
        </p:nvGraphicFramePr>
        <p:xfrm>
          <a:off x="611560" y="1484784"/>
          <a:ext cx="7896200" cy="4809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2179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94518" y="404664"/>
            <a:ext cx="7543800" cy="914400"/>
          </a:xfrm>
        </p:spPr>
        <p:txBody>
          <a:bodyPr/>
          <a:lstStyle/>
          <a:p>
            <a:pPr algn="ctr"/>
            <a:r>
              <a:rPr lang="ru-RU" sz="3200" dirty="0" smtClean="0"/>
              <a:t>Государственный каталог Музейного фонда Российской Федерации</a:t>
            </a:r>
            <a:endParaRPr lang="ru-RU" sz="3200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4509648"/>
              </p:ext>
            </p:extLst>
          </p:nvPr>
        </p:nvGraphicFramePr>
        <p:xfrm>
          <a:off x="1403648" y="1772816"/>
          <a:ext cx="6096000" cy="4768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87622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851186" y="1188787"/>
            <a:ext cx="37955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Выставка </a:t>
            </a:r>
          </a:p>
          <a:p>
            <a:pPr lvl="0" algn="ctr"/>
            <a:r>
              <a:rPr lang="ru-RU" sz="2000" dirty="0" smtClean="0"/>
              <a:t>«Паровоз Победы»</a:t>
            </a:r>
          </a:p>
          <a:p>
            <a:pPr lvl="0" algn="ctr"/>
            <a:r>
              <a:rPr lang="ru-RU" sz="2000" dirty="0"/>
              <a:t>к</a:t>
            </a:r>
            <a:r>
              <a:rPr lang="ru-RU" sz="2000" dirty="0" smtClean="0"/>
              <a:t> 85-летию локомотивного депо Рыбное</a:t>
            </a:r>
            <a:endParaRPr lang="ru-RU" sz="2000" dirty="0"/>
          </a:p>
          <a:p>
            <a:pPr algn="ctr"/>
            <a:endParaRPr lang="ru-RU" sz="2000" dirty="0">
              <a:effectLst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16016" y="4293096"/>
            <a:ext cx="3917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«Песня и жизнь» из фондов </a:t>
            </a:r>
            <a:r>
              <a:rPr lang="ru-RU" sz="2000" dirty="0" err="1"/>
              <a:t>Захаровского</a:t>
            </a:r>
            <a:r>
              <a:rPr lang="ru-RU" sz="2000" dirty="0"/>
              <a:t> краеведческого </a:t>
            </a:r>
            <a:r>
              <a:rPr lang="ru-RU" sz="2000" dirty="0" smtClean="0"/>
              <a:t>музея посвящена академическому ансамблю песни и пляски </a:t>
            </a:r>
          </a:p>
          <a:p>
            <a:pPr algn="ctr"/>
            <a:r>
              <a:rPr lang="ru-RU" sz="2000" dirty="0" smtClean="0"/>
              <a:t>им. А.В. Александрова</a:t>
            </a:r>
            <a:endParaRPr lang="ru-RU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467544" y="215062"/>
            <a:ext cx="8043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Экспозиционно - выставочная </a:t>
            </a:r>
            <a:r>
              <a:rPr lang="ru-RU" sz="2800" dirty="0"/>
              <a:t>работа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77" y="705824"/>
            <a:ext cx="3684359" cy="27632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77" y="3698703"/>
            <a:ext cx="3672845" cy="275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52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44008" y="764704"/>
            <a:ext cx="42536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/>
              <a:t>Выставка </a:t>
            </a:r>
            <a:endParaRPr lang="ru-RU" sz="2000" dirty="0" smtClean="0"/>
          </a:p>
          <a:p>
            <a:pPr lvl="0" algn="ctr"/>
            <a:r>
              <a:rPr lang="ru-RU" sz="2000" dirty="0"/>
              <a:t>«Гравюры Станислава Епифанова»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004047" y="4285096"/>
            <a:ext cx="375274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Фотов</a:t>
            </a:r>
            <a:r>
              <a:rPr lang="ru-RU" sz="2000" dirty="0" smtClean="0"/>
              <a:t>ыставка</a:t>
            </a:r>
            <a:endParaRPr lang="ru-RU" sz="2000" dirty="0" smtClean="0"/>
          </a:p>
          <a:p>
            <a:pPr lvl="0" algn="ctr"/>
            <a:r>
              <a:rPr lang="ru-RU" sz="2000" dirty="0" smtClean="0"/>
              <a:t>«Сельская жизнь рассказывает о жизни колхозов </a:t>
            </a:r>
            <a:r>
              <a:rPr lang="ru-RU" sz="2000" dirty="0" err="1" smtClean="0"/>
              <a:t>Рыбновского</a:t>
            </a:r>
            <a:r>
              <a:rPr lang="ru-RU" sz="2000" dirty="0" smtClean="0"/>
              <a:t> района.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3501008"/>
            <a:ext cx="4128459" cy="30963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76" y="548680"/>
            <a:ext cx="4091734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75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8"/>
          <p:cNvSpPr>
            <a:spLocks noGrp="1"/>
          </p:cNvSpPr>
          <p:nvPr>
            <p:ph type="title"/>
          </p:nvPr>
        </p:nvSpPr>
        <p:spPr>
          <a:xfrm>
            <a:off x="5122891" y="4149080"/>
            <a:ext cx="3434720" cy="1562472"/>
          </a:xfrm>
        </p:spPr>
        <p:txBody>
          <a:bodyPr/>
          <a:lstStyle/>
          <a:p>
            <a:pPr algn="ctr"/>
            <a:r>
              <a:rPr lang="ru-RU" sz="1900" dirty="0" smtClean="0"/>
              <a:t>Выставка </a:t>
            </a:r>
            <a:br>
              <a:rPr lang="ru-RU" sz="1900" dirty="0" smtClean="0"/>
            </a:br>
            <a:r>
              <a:rPr lang="ru-RU" sz="2000" dirty="0">
                <a:effectLst/>
              </a:rPr>
              <a:t>«Помни солдата» </a:t>
            </a:r>
            <a:r>
              <a:rPr lang="ru-RU" sz="2000" dirty="0" smtClean="0">
                <a:effectLst/>
              </a:rPr>
              <a:t/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</a:rPr>
              <a:t>к </a:t>
            </a:r>
            <a:r>
              <a:rPr lang="ru-RU" sz="2000" dirty="0">
                <a:effectLst/>
              </a:rPr>
              <a:t>дню Победы</a:t>
            </a:r>
            <a:endParaRPr lang="ru-RU" sz="1900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294967295"/>
          </p:nvPr>
        </p:nvSpPr>
        <p:spPr>
          <a:xfrm>
            <a:off x="4791583" y="692696"/>
            <a:ext cx="4097337" cy="2016224"/>
          </a:xfrm>
        </p:spPr>
        <p:txBody>
          <a:bodyPr>
            <a:normAutofit/>
          </a:bodyPr>
          <a:lstStyle/>
          <a:p>
            <a:pPr marL="18288" indent="0" algn="ctr">
              <a:buNone/>
            </a:pPr>
            <a:r>
              <a:rPr lang="ru-RU" dirty="0" smtClean="0"/>
              <a:t>Выставка </a:t>
            </a:r>
          </a:p>
          <a:p>
            <a:pPr marL="18288" lvl="0" indent="0" algn="ctr">
              <a:buNone/>
            </a:pPr>
            <a:r>
              <a:rPr lang="ru-RU" dirty="0">
                <a:effectLst/>
              </a:rPr>
              <a:t>«История газеты-история района» к 90-летию районной газеты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54" y="548680"/>
            <a:ext cx="3899925" cy="29249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54" y="3645024"/>
            <a:ext cx="3899925" cy="2924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999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6554"/>
            <a:ext cx="3784572" cy="28384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88024" y="1124744"/>
            <a:ext cx="352839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«Из глубины веков» выставка археологических находок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01" y="3501008"/>
            <a:ext cx="3803915" cy="285293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88024" y="4293096"/>
            <a:ext cx="35283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«Рязанский край. История в фотографиях. ХХ в.» </a:t>
            </a:r>
            <a:endParaRPr lang="ru-RU" dirty="0" smtClean="0"/>
          </a:p>
          <a:p>
            <a:pPr algn="ctr"/>
            <a:r>
              <a:rPr lang="ru-RU" dirty="0" smtClean="0"/>
              <a:t>из </a:t>
            </a:r>
            <a:r>
              <a:rPr lang="ru-RU" dirty="0"/>
              <a:t>фондов ГБУК РО </a:t>
            </a:r>
            <a:r>
              <a:rPr lang="ru-RU" dirty="0" smtClean="0"/>
              <a:t>«Музея Молодежи»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041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89" y="269069"/>
            <a:ext cx="4128458" cy="309634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76056" y="1124744"/>
            <a:ext cx="33123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 smtClean="0"/>
              <a:t>Выставка</a:t>
            </a:r>
          </a:p>
          <a:p>
            <a:pPr algn="ctr"/>
            <a:r>
              <a:rPr lang="ru-RU" sz="2100" dirty="0" smtClean="0"/>
              <a:t> «Город </a:t>
            </a:r>
            <a:r>
              <a:rPr lang="ru-RU" sz="2100" dirty="0"/>
              <a:t>мой родной», посвященная 60-летию города Рыбное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89" y="3573016"/>
            <a:ext cx="4139952" cy="31049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076056" y="4005064"/>
            <a:ext cx="33123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100" dirty="0"/>
          </a:p>
          <a:p>
            <a:pPr algn="ctr"/>
            <a:r>
              <a:rPr lang="ru-RU" sz="2100" dirty="0" smtClean="0"/>
              <a:t>«</a:t>
            </a:r>
            <a:r>
              <a:rPr lang="ru-RU" sz="2100" dirty="0"/>
              <a:t>Путешествие по времени» выставка часов и календарей</a:t>
            </a:r>
          </a:p>
        </p:txBody>
      </p:sp>
    </p:spTree>
    <p:extLst>
      <p:ext uri="{BB962C8B-B14F-4D97-AF65-F5344CB8AC3E}">
        <p14:creationId xmlns:p14="http://schemas.microsoft.com/office/powerpoint/2010/main" val="267619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258449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Научно-исследовательская работа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41574" y="5949280"/>
            <a:ext cx="846085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А</a:t>
            </a:r>
            <a:r>
              <a:rPr lang="ru-RU" sz="2100" dirty="0" smtClean="0"/>
              <a:t>кция </a:t>
            </a:r>
            <a:r>
              <a:rPr lang="ru-RU" sz="2100" dirty="0"/>
              <a:t>по сохранению Рязанской засечной черты</a:t>
            </a:r>
            <a:endParaRPr lang="ru-RU" sz="2100" dirty="0"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84170"/>
            <a:ext cx="7491871" cy="4992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4572001" cy="22217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20072" y="836712"/>
            <a:ext cx="338437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В</a:t>
            </a:r>
            <a:r>
              <a:rPr lang="ru-RU" sz="2100" dirty="0" smtClean="0"/>
              <a:t>стреча </a:t>
            </a:r>
            <a:r>
              <a:rPr lang="ru-RU" sz="2100" dirty="0"/>
              <a:t>с кандидатом юридических наук Олегом Дворянкиным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31" y="2996952"/>
            <a:ext cx="4512501" cy="33843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92080" y="3789040"/>
            <a:ext cx="3312368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Воробьева Н.В</a:t>
            </a:r>
            <a:r>
              <a:rPr lang="ru-RU" sz="2100" dirty="0" smtClean="0"/>
              <a:t>.</a:t>
            </a:r>
          </a:p>
          <a:p>
            <a:pPr algn="ctr"/>
            <a:r>
              <a:rPr lang="ru-RU" sz="2100" dirty="0" smtClean="0"/>
              <a:t> </a:t>
            </a:r>
            <a:r>
              <a:rPr lang="ru-RU" sz="2100" dirty="0"/>
              <a:t>с докладом «Локомотивное депо Рыбное</a:t>
            </a:r>
            <a:r>
              <a:rPr lang="ru-RU" sz="2100" dirty="0" smtClean="0"/>
              <a:t>» на </a:t>
            </a:r>
            <a:r>
              <a:rPr lang="ru-RU" sz="2100" dirty="0"/>
              <a:t>круглом столе «Мой город привольно раскинулся вдаль</a:t>
            </a:r>
            <a:r>
              <a:rPr lang="ru-RU" sz="2100" dirty="0" smtClean="0"/>
              <a:t>».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414718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55576" y="366951"/>
            <a:ext cx="79928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0"/>
              </a:spcBef>
            </a:pPr>
            <a:r>
              <a:rPr lang="ru-RU" sz="2800" b="1" dirty="0">
                <a:solidFill>
                  <a:prstClr val="white"/>
                </a:solidFill>
                <a:ea typeface="+mj-ea"/>
                <a:cs typeface="+mj-cs"/>
              </a:rPr>
              <a:t>Научно-просветительская деятельность</a:t>
            </a:r>
            <a:endParaRPr lang="ru-RU" sz="28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j-ea"/>
              <a:cs typeface="+mj-cs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072989531"/>
              </p:ext>
            </p:extLst>
          </p:nvPr>
        </p:nvGraphicFramePr>
        <p:xfrm>
          <a:off x="1547664" y="1412776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035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0151" y="476672"/>
            <a:ext cx="2539763" cy="504056"/>
          </a:xfrm>
        </p:spPr>
        <p:txBody>
          <a:bodyPr/>
          <a:lstStyle/>
          <a:p>
            <a:pPr algn="ctr"/>
            <a:r>
              <a:rPr lang="ru-RU" sz="2000" dirty="0" smtClean="0"/>
              <a:t>.</a:t>
            </a:r>
            <a:endParaRPr lang="ru-RU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4644008" y="1196752"/>
            <a:ext cx="41044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«Дорогами </a:t>
            </a:r>
            <a:r>
              <a:rPr lang="ru-RU" sz="2100" dirty="0" smtClean="0"/>
              <a:t>Победы. </a:t>
            </a:r>
          </a:p>
          <a:p>
            <a:pPr algn="ctr"/>
            <a:r>
              <a:rPr lang="ru-RU" sz="2100" dirty="0" smtClean="0"/>
              <a:t>Паровоз Победы»</a:t>
            </a:r>
            <a:endParaRPr lang="ru-RU" sz="21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7604"/>
            <a:ext cx="4067944" cy="30509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91018"/>
            <a:ext cx="4067944" cy="30509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20072" y="4293096"/>
            <a:ext cx="27363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Открытие выставки «Песня и жизнь»</a:t>
            </a:r>
          </a:p>
        </p:txBody>
      </p:sp>
    </p:spTree>
    <p:extLst>
      <p:ext uri="{BB962C8B-B14F-4D97-AF65-F5344CB8AC3E}">
        <p14:creationId xmlns:p14="http://schemas.microsoft.com/office/powerpoint/2010/main" val="136659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980728"/>
            <a:ext cx="3059832" cy="566319"/>
          </a:xfrm>
        </p:spPr>
        <p:txBody>
          <a:bodyPr/>
          <a:lstStyle/>
          <a:p>
            <a:pPr algn="ctr"/>
            <a:r>
              <a:rPr lang="ru-RU" sz="2100" dirty="0">
                <a:effectLst/>
              </a:rPr>
              <a:t>Выступление квартета «Парафраз»</a:t>
            </a:r>
            <a:endParaRPr lang="ru-RU" sz="21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11729"/>
            <a:ext cx="4716016" cy="265644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56992"/>
            <a:ext cx="4248472" cy="31863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2" y="4096089"/>
            <a:ext cx="3312368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«Двадцать секунд, которые потрясли мир», посвященное 35-летию со дня Чернобыльской катастрофы</a:t>
            </a:r>
          </a:p>
        </p:txBody>
      </p:sp>
    </p:spTree>
    <p:extLst>
      <p:ext uri="{BB962C8B-B14F-4D97-AF65-F5344CB8AC3E}">
        <p14:creationId xmlns:p14="http://schemas.microsoft.com/office/powerpoint/2010/main" val="1598029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980728"/>
            <a:ext cx="2825057" cy="720080"/>
          </a:xfrm>
        </p:spPr>
        <p:txBody>
          <a:bodyPr/>
          <a:lstStyle/>
          <a:p>
            <a:pPr algn="ctr"/>
            <a:r>
              <a:rPr lang="ru-RU" sz="2100" dirty="0" smtClean="0">
                <a:effectLst/>
              </a:rPr>
              <a:t>Открытие выставки</a:t>
            </a:r>
            <a:br>
              <a:rPr lang="ru-RU" sz="2100" dirty="0" smtClean="0">
                <a:effectLst/>
              </a:rPr>
            </a:br>
            <a:r>
              <a:rPr lang="ru-RU" sz="2100" dirty="0" smtClean="0">
                <a:effectLst/>
              </a:rPr>
              <a:t>«Из </a:t>
            </a:r>
            <a:r>
              <a:rPr lang="ru-RU" sz="2100" dirty="0">
                <a:effectLst/>
              </a:rPr>
              <a:t>глубины веков»</a:t>
            </a:r>
            <a:endParaRPr lang="ru-RU" sz="21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3654406" cy="38884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284984"/>
            <a:ext cx="4475989" cy="33569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5576" y="4869160"/>
            <a:ext cx="280831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Открытие выставки «Город мой родной» к 60-летию г. Рыбное</a:t>
            </a:r>
          </a:p>
        </p:txBody>
      </p:sp>
    </p:spTree>
    <p:extLst>
      <p:ext uri="{BB962C8B-B14F-4D97-AF65-F5344CB8AC3E}">
        <p14:creationId xmlns:p14="http://schemas.microsoft.com/office/powerpoint/2010/main" val="354799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644008" y="772098"/>
            <a:ext cx="381302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Презентация книги </a:t>
            </a:r>
            <a:endParaRPr lang="ru-RU" sz="2100" dirty="0" smtClean="0"/>
          </a:p>
          <a:p>
            <a:pPr algn="ctr"/>
            <a:r>
              <a:rPr lang="ru-RU" sz="2100" dirty="0" smtClean="0"/>
              <a:t>В</a:t>
            </a:r>
            <a:r>
              <a:rPr lang="ru-RU" sz="2100" dirty="0"/>
              <a:t>. </a:t>
            </a:r>
            <a:r>
              <a:rPr lang="ru-RU" sz="2100" dirty="0" err="1"/>
              <a:t>Шилина</a:t>
            </a:r>
            <a:r>
              <a:rPr lang="ru-RU" sz="2100" dirty="0"/>
              <a:t> «</a:t>
            </a:r>
            <a:r>
              <a:rPr lang="ru-RU" sz="2100" dirty="0" err="1"/>
              <a:t>Федякино</a:t>
            </a:r>
            <a:r>
              <a:rPr lang="ru-RU" sz="2100" dirty="0"/>
              <a:t>, </a:t>
            </a:r>
            <a:r>
              <a:rPr lang="ru-RU" sz="2100" dirty="0" err="1"/>
              <a:t>Федякино</a:t>
            </a:r>
            <a:r>
              <a:rPr lang="ru-RU" sz="2100" dirty="0"/>
              <a:t>, родимые края»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79040"/>
            <a:ext cx="4402622" cy="293393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84" y="3356992"/>
            <a:ext cx="4392488" cy="32943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32039" y="4077072"/>
            <a:ext cx="352499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Открытие выставки «Рязанский край. История в фотографиях. ХХ в.»</a:t>
            </a:r>
          </a:p>
        </p:txBody>
      </p:sp>
    </p:spTree>
    <p:extLst>
      <p:ext uri="{BB962C8B-B14F-4D97-AF65-F5344CB8AC3E}">
        <p14:creationId xmlns:p14="http://schemas.microsoft.com/office/powerpoint/2010/main" val="42058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543800" cy="914400"/>
          </a:xfrm>
        </p:spPr>
        <p:txBody>
          <a:bodyPr/>
          <a:lstStyle/>
          <a:p>
            <a:pPr algn="ctr"/>
            <a:r>
              <a:rPr lang="ru-RU" sz="2300" dirty="0" smtClean="0">
                <a:effectLst/>
              </a:rPr>
              <a:t>Музейная программа «Музей </a:t>
            </a:r>
            <a:r>
              <a:rPr lang="ru-RU" sz="2300" dirty="0">
                <a:effectLst/>
              </a:rPr>
              <a:t>– образовательным учреждениям </a:t>
            </a:r>
            <a:r>
              <a:rPr lang="ru-RU" sz="2300" dirty="0" err="1">
                <a:effectLst/>
              </a:rPr>
              <a:t>Рыбновского</a:t>
            </a:r>
            <a:r>
              <a:rPr lang="ru-RU" sz="2300" dirty="0">
                <a:effectLst/>
              </a:rPr>
              <a:t> муниципального района»</a:t>
            </a:r>
            <a:endParaRPr lang="ru-RU" sz="23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67046"/>
            <a:ext cx="2651787" cy="19888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639344"/>
            <a:ext cx="2067694" cy="27569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2589" y="1446414"/>
            <a:ext cx="2664296" cy="19982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678" y="1455184"/>
            <a:ext cx="2666864" cy="20001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274" y="3639344"/>
            <a:ext cx="2756925" cy="27569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677" y="3591452"/>
            <a:ext cx="2067694" cy="275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89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188640"/>
            <a:ext cx="2808312" cy="576064"/>
          </a:xfrm>
        </p:spPr>
        <p:txBody>
          <a:bodyPr/>
          <a:lstStyle/>
          <a:p>
            <a:pPr algn="ctr"/>
            <a:r>
              <a:rPr lang="ru-RU" sz="2100" dirty="0" smtClean="0"/>
              <a:t>АКЦИИ</a:t>
            </a:r>
            <a:endParaRPr lang="ru-RU" sz="21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90356"/>
            <a:ext cx="3515883" cy="26369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733" y="1049557"/>
            <a:ext cx="3646363" cy="27347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1483702"/>
            <a:ext cx="12961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 smtClean="0"/>
              <a:t>«Ночь музеев»</a:t>
            </a:r>
            <a:endParaRPr lang="ru-RU" sz="21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3831091"/>
            <a:ext cx="3700593" cy="277392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139952" y="5661248"/>
            <a:ext cx="4075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«Поделись хорошим настроением» </a:t>
            </a:r>
          </a:p>
        </p:txBody>
      </p:sp>
    </p:spTree>
    <p:extLst>
      <p:ext uri="{BB962C8B-B14F-4D97-AF65-F5344CB8AC3E}">
        <p14:creationId xmlns:p14="http://schemas.microsoft.com/office/powerpoint/2010/main" val="1611697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283175"/>
            <a:ext cx="7704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 smtClean="0"/>
              <a:t>Акции</a:t>
            </a:r>
          </a:p>
          <a:p>
            <a:pPr algn="ctr"/>
            <a:endParaRPr lang="ru-RU" sz="2100" dirty="0" smtClean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196" r="30924"/>
          <a:stretch/>
        </p:blipFill>
        <p:spPr>
          <a:xfrm>
            <a:off x="539552" y="3507274"/>
            <a:ext cx="3024336" cy="31558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50" y="663081"/>
            <a:ext cx="3240360" cy="24302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94310" y="2204864"/>
            <a:ext cx="19858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dirty="0"/>
              <a:t>«Любимая деревня»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79355" y="4959283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Интернет-проект </a:t>
            </a:r>
          </a:p>
          <a:p>
            <a:r>
              <a:rPr lang="ru-RU" dirty="0" smtClean="0"/>
              <a:t>«Герои России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705300"/>
            <a:ext cx="3204356" cy="240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0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32" y="5517232"/>
            <a:ext cx="9144000" cy="1080119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СПАСИБО ЗА  ВНИМАНИЕ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31" y="332656"/>
            <a:ext cx="8403602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0626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5457</TotalTime>
  <Words>279</Words>
  <Application>Microsoft Office PowerPoint</Application>
  <PresentationFormat>Экран (4:3)</PresentationFormat>
  <Paragraphs>55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Calibri</vt:lpstr>
      <vt:lpstr>Palatino Linotype</vt:lpstr>
      <vt:lpstr>Times New Roman</vt:lpstr>
      <vt:lpstr>Wingdings</vt:lpstr>
      <vt:lpstr>Базовая</vt:lpstr>
      <vt:lpstr>МБУК «Рыбновский районный краеведческий музей»</vt:lpstr>
      <vt:lpstr>Научно-фондовая работа</vt:lpstr>
      <vt:lpstr>Государственный каталог Музейного фонда Российской Федерации</vt:lpstr>
      <vt:lpstr>Презентация PowerPoint</vt:lpstr>
      <vt:lpstr>Презентация PowerPoint</vt:lpstr>
      <vt:lpstr>Выставка  «Помни солдата»  к дню Победы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</vt:lpstr>
      <vt:lpstr>Выступление квартета «Парафраз»</vt:lpstr>
      <vt:lpstr>Открытие выставки «Из глубины веков»</vt:lpstr>
      <vt:lpstr>Презентация PowerPoint</vt:lpstr>
      <vt:lpstr>Музейная программа «Музей – образовательным учреждениям Рыбновского муниципального района»</vt:lpstr>
      <vt:lpstr>АКЦИИ</vt:lpstr>
      <vt:lpstr>Презентация PowerPoint</vt:lpstr>
      <vt:lpstr> СПАСИБО ЗА  ВНИМАНИЕ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МБУК «Рыбновский районный краеведческий музей»</dc:title>
  <dc:creator>музей</dc:creator>
  <cp:lastModifiedBy>user</cp:lastModifiedBy>
  <cp:revision>225</cp:revision>
  <dcterms:created xsi:type="dcterms:W3CDTF">2015-02-05T07:40:32Z</dcterms:created>
  <dcterms:modified xsi:type="dcterms:W3CDTF">2022-02-10T06:01:50Z</dcterms:modified>
</cp:coreProperties>
</file>