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style15.xml" ContentType="application/vnd.ms-office.chartstyl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olors6.xml" ContentType="application/vnd.ms-office.chartcolor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style11.xml" ContentType="application/vnd.ms-office.chartstyl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charts/chart13.xml" ContentType="application/vnd.openxmlformats-officedocument.drawingml.char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olors12.xml" ContentType="application/vnd.ms-office.chartcolorstyle+xml"/>
  <Override PartName="/ppt/charts/chart7.xml" ContentType="application/vnd.openxmlformats-officedocument.drawingml.chart+xml"/>
  <Override PartName="/ppt/charts/style9.xml" ContentType="application/vnd.ms-office.chartstyl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style5.xml" ContentType="application/vnd.ms-office.chartstyl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drawings/drawing3.xml" ContentType="application/vnd.openxmlformats-officedocument.drawingml.chartshapes+xml"/>
  <Default Extension="png" ContentType="image/png"/>
  <Override PartName="/ppt/charts/colors9.xml" ContentType="application/vnd.ms-office.chartcolorstyle+xml"/>
  <Override PartName="/ppt/charts/style1.xml" ContentType="application/vnd.ms-office.chartstyle+xml"/>
  <Override PartName="/ppt/charts/style14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charts/colors7.xml" ContentType="application/vnd.ms-office.chartcolorstyle+xml"/>
  <Override PartName="/ppt/charts/style12.xml" ContentType="application/vnd.ms-office.chart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harts/chart16.xml" ContentType="application/vnd.openxmlformats-officedocument.drawingml.chart+xml"/>
  <Override PartName="/ppt/charts/colors5.xml" ContentType="application/vnd.ms-office.chartcolorstyle+xml"/>
  <Override PartName="/ppt/charts/style10.xml" ContentType="application/vnd.ms-office.chartstyle+xml"/>
  <Override PartName="/ppt/charts/colors15.xml" ContentType="application/vnd.ms-office.chartcolor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charts/colors13.xml" ContentType="application/vnd.ms-office.chartcolorstyle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Default Extension="wdp" ContentType="image/vnd.ms-photo"/>
  <Override PartName="/ppt/charts/colors1.xml" ContentType="application/vnd.ms-office.chartcolorstyle+xml"/>
  <Override PartName="/ppt/charts/colors11.xml" ContentType="application/vnd.ms-office.chartcolorstyle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style8.xml" ContentType="application/vnd.ms-office.chartstyle+xml"/>
  <Override PartName="/ppt/charts/chart4.xml" ContentType="application/vnd.openxmlformats-officedocument.drawingml.chart+xml"/>
  <Override PartName="/ppt/charts/style6.xml" ContentType="application/vnd.ms-office.chartstyl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style13.xml" ContentType="application/vnd.ms-office.chart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olors4.xml" ContentType="application/vnd.ms-office.chartcolorstyl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olors14.xml" ContentType="application/vnd.ms-office.chartcolorstyl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olors10.xml" ContentType="application/vnd.ms-office.chartcolorstyle+xml"/>
  <Override PartName="/ppt/charts/style7.xml" ContentType="application/vnd.ms-office.chartstyl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4" r:id="rId2"/>
    <p:sldId id="388" r:id="rId3"/>
    <p:sldId id="259" r:id="rId4"/>
    <p:sldId id="364" r:id="rId5"/>
    <p:sldId id="339" r:id="rId6"/>
    <p:sldId id="266" r:id="rId7"/>
    <p:sldId id="267" r:id="rId8"/>
    <p:sldId id="294" r:id="rId9"/>
    <p:sldId id="264" r:id="rId10"/>
    <p:sldId id="265" r:id="rId11"/>
    <p:sldId id="269" r:id="rId12"/>
    <p:sldId id="268" r:id="rId13"/>
    <p:sldId id="272" r:id="rId14"/>
    <p:sldId id="262" r:id="rId15"/>
    <p:sldId id="260" r:id="rId16"/>
    <p:sldId id="389" r:id="rId17"/>
    <p:sldId id="310" r:id="rId18"/>
    <p:sldId id="309" r:id="rId19"/>
    <p:sldId id="340" r:id="rId20"/>
    <p:sldId id="390" r:id="rId21"/>
    <p:sldId id="341" r:id="rId22"/>
    <p:sldId id="342" r:id="rId23"/>
    <p:sldId id="296" r:id="rId24"/>
    <p:sldId id="295" r:id="rId25"/>
    <p:sldId id="321" r:id="rId26"/>
    <p:sldId id="343" r:id="rId27"/>
    <p:sldId id="365" r:id="rId28"/>
    <p:sldId id="358" r:id="rId29"/>
    <p:sldId id="368" r:id="rId30"/>
    <p:sldId id="369" r:id="rId31"/>
    <p:sldId id="366" r:id="rId32"/>
    <p:sldId id="351" r:id="rId33"/>
    <p:sldId id="322" r:id="rId34"/>
    <p:sldId id="323" r:id="rId35"/>
    <p:sldId id="352" r:id="rId36"/>
    <p:sldId id="345" r:id="rId37"/>
    <p:sldId id="392" r:id="rId38"/>
    <p:sldId id="349" r:id="rId39"/>
    <p:sldId id="359" r:id="rId40"/>
    <p:sldId id="363" r:id="rId41"/>
    <p:sldId id="370" r:id="rId42"/>
    <p:sldId id="331" r:id="rId43"/>
    <p:sldId id="371" r:id="rId44"/>
    <p:sldId id="324" r:id="rId45"/>
    <p:sldId id="346" r:id="rId46"/>
    <p:sldId id="325" r:id="rId47"/>
    <p:sldId id="350" r:id="rId48"/>
    <p:sldId id="329" r:id="rId49"/>
    <p:sldId id="330" r:id="rId50"/>
    <p:sldId id="378" r:id="rId51"/>
    <p:sldId id="381" r:id="rId52"/>
    <p:sldId id="382" r:id="rId53"/>
    <p:sldId id="312" r:id="rId54"/>
    <p:sldId id="374" r:id="rId55"/>
    <p:sldId id="373" r:id="rId56"/>
    <p:sldId id="387" r:id="rId57"/>
    <p:sldId id="372" r:id="rId58"/>
    <p:sldId id="383" r:id="rId59"/>
    <p:sldId id="384" r:id="rId60"/>
    <p:sldId id="377" r:id="rId61"/>
    <p:sldId id="357" r:id="rId62"/>
    <p:sldId id="391" r:id="rId63"/>
    <p:sldId id="379" r:id="rId64"/>
    <p:sldId id="385" r:id="rId65"/>
    <p:sldId id="380" r:id="rId66"/>
    <p:sldId id="288" r:id="rId6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3300"/>
    <a:srgbClr val="CC0066"/>
    <a:srgbClr val="A50021"/>
    <a:srgbClr val="FF6600"/>
    <a:srgbClr val="CC00FF"/>
    <a:srgbClr val="FFCCCC"/>
    <a:srgbClr val="6699FF"/>
    <a:srgbClr val="FF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069" autoAdjust="0"/>
    <p:restoredTop sz="94660"/>
  </p:normalViewPr>
  <p:slideViewPr>
    <p:cSldViewPr snapToGrid="0">
      <p:cViewPr>
        <p:scale>
          <a:sx n="110" d="100"/>
          <a:sy n="110" d="100"/>
        </p:scale>
        <p:origin x="326" y="7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4.xlsx"/><Relationship Id="rId4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6.xlsx"/><Relationship Id="rId4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ColorStyle" Target="colors11.xml"/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1.xlsx"/><Relationship Id="rId4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package" Target="../embeddings/_____Microsoft_Office_Excel1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8813668007761868E-2"/>
          <c:y val="8.063209954554755E-2"/>
          <c:w val="0.83463508858267765"/>
          <c:h val="0.903878573826367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3300"/>
            </a:solidFill>
            <a:ln>
              <a:noFill/>
            </a:ln>
            <a:effectLst>
              <a:outerShdw blurRad="927100" dist="1117600" dir="7740000" sx="170000" sy="170000" algn="ctr" rotWithShape="0">
                <a:schemeClr val="bg1">
                  <a:alpha val="90000"/>
                </a:schemeClr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0.76000000000000045</c:v>
                </c:pt>
                <c:pt idx="1">
                  <c:v>0.76000000000000045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2C4-47D7-97A1-077AC251D103}"/>
            </c:ext>
          </c:extLst>
        </c:ser>
        <c:gapWidth val="153"/>
        <c:gapDepth val="91"/>
        <c:shape val="box"/>
        <c:axId val="145047936"/>
        <c:axId val="145049472"/>
        <c:axId val="111226368"/>
      </c:bar3DChart>
      <c:catAx>
        <c:axId val="14504793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5049472"/>
        <c:crosses val="autoZero"/>
        <c:auto val="1"/>
        <c:lblAlgn val="ctr"/>
        <c:lblOffset val="100"/>
      </c:catAx>
      <c:valAx>
        <c:axId val="14504947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5047936"/>
        <c:crosses val="autoZero"/>
        <c:crossBetween val="between"/>
      </c:valAx>
      <c:serAx>
        <c:axId val="111226368"/>
        <c:scaling>
          <c:orientation val="minMax"/>
        </c:scaling>
        <c:delete val="1"/>
        <c:axPos val="b"/>
        <c:majorTickMark val="none"/>
        <c:tickLblPos val="nextTo"/>
        <c:crossAx val="145049472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>
      <a:glow rad="1612900">
        <a:schemeClr val="bg1">
          <a:alpha val="46000"/>
        </a:schemeClr>
      </a:glow>
    </a:effectLst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6.9359834052749314E-2"/>
          <c:w val="0.95144126800509665"/>
          <c:h val="0.93064016594725019"/>
        </c:manualLayout>
      </c:layout>
      <c:pie3DChart>
        <c:varyColors val="1"/>
        <c:dLbls>
          <c:showPercent val="1"/>
        </c:dLbls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689514676747221"/>
          <c:y val="2.8840013968623856E-2"/>
          <c:w val="0.83463508858267765"/>
          <c:h val="0.903878573826367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3300"/>
            </a:solidFill>
            <a:ln>
              <a:noFill/>
            </a:ln>
            <a:effectLst>
              <a:outerShdw blurRad="927100" dist="1117600" dir="7740000" sx="170000" sy="170000" algn="ctr" rotWithShape="0">
                <a:schemeClr val="bg1">
                  <a:alpha val="90000"/>
                </a:schemeClr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0.76000000000000045</c:v>
                </c:pt>
                <c:pt idx="1">
                  <c:v>0.76000000000000045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2C4-47D7-97A1-077AC251D103}"/>
            </c:ext>
          </c:extLst>
        </c:ser>
        <c:shape val="box"/>
        <c:axId val="112550656"/>
        <c:axId val="112552192"/>
        <c:axId val="112542592"/>
      </c:bar3DChart>
      <c:catAx>
        <c:axId val="11255065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12552192"/>
        <c:crosses val="autoZero"/>
        <c:auto val="1"/>
        <c:lblAlgn val="ctr"/>
        <c:lblOffset val="100"/>
      </c:catAx>
      <c:valAx>
        <c:axId val="11255219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12550656"/>
        <c:crosses val="autoZero"/>
        <c:crossBetween val="between"/>
      </c:valAx>
      <c:serAx>
        <c:axId val="112542592"/>
        <c:scaling>
          <c:orientation val="minMax"/>
        </c:scaling>
        <c:delete val="1"/>
        <c:axPos val="b"/>
        <c:majorTickMark val="none"/>
        <c:tickLblPos val="nextTo"/>
        <c:crossAx val="112552192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>
      <a:glow rad="1612900">
        <a:schemeClr val="bg1">
          <a:alpha val="46000"/>
        </a:schemeClr>
      </a:glow>
    </a:effectLst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6.9359834052749314E-2"/>
          <c:w val="0.95144126800509665"/>
          <c:h val="0.93064016594725019"/>
        </c:manualLayout>
      </c:layout>
      <c:pie3DChart>
        <c:varyColors val="1"/>
        <c:dLbls>
          <c:showPercent val="1"/>
        </c:dLbls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 b="1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7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12266240157493"/>
          <c:y val="2.883993424951194E-2"/>
          <c:w val="0.83463508858267765"/>
          <c:h val="0.903878573826367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723900" dist="1397000" dir="13260000" algn="ctr" rotWithShape="0">
                <a:srgbClr val="000000">
                  <a:alpha val="82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prst="angle"/>
            </a:sp3d>
          </c:spPr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2110</c:v>
                </c:pt>
                <c:pt idx="1">
                  <c:v>2273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F7A-41D4-ACAB-23528A1C14C6}"/>
            </c:ext>
          </c:extLst>
        </c:ser>
        <c:gapWidth val="144"/>
        <c:gapDepth val="166"/>
        <c:shape val="box"/>
        <c:axId val="146743680"/>
        <c:axId val="146745216"/>
        <c:axId val="112545280"/>
      </c:bar3DChart>
      <c:catAx>
        <c:axId val="146743680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6745216"/>
        <c:crosses val="autoZero"/>
        <c:auto val="1"/>
        <c:lblAlgn val="ctr"/>
        <c:lblOffset val="100"/>
      </c:catAx>
      <c:valAx>
        <c:axId val="14674521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6743680"/>
        <c:crosses val="autoZero"/>
        <c:crossBetween val="between"/>
      </c:valAx>
      <c:serAx>
        <c:axId val="112545280"/>
        <c:scaling>
          <c:orientation val="minMax"/>
        </c:scaling>
        <c:delete val="1"/>
        <c:axPos val="b"/>
        <c:majorTickMark val="none"/>
        <c:tickLblPos val="nextTo"/>
        <c:crossAx val="146745216"/>
        <c:crosses val="autoZero"/>
      </c:ser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862633646597444E-2"/>
          <c:y val="0"/>
          <c:w val="0.96194852946183462"/>
          <c:h val="0.94258613107787659"/>
        </c:manualLayout>
      </c:layout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>
      <a:glow>
        <a:srgbClr val="C00000">
          <a:alpha val="43000"/>
        </a:srgbClr>
      </a:glow>
      <a:outerShdw blurRad="50800" dist="38100" dir="5400000" algn="t" rotWithShape="0">
        <a:prstClr val="black">
          <a:alpha val="40000"/>
        </a:prstClr>
      </a:outerShdw>
      <a:softEdge rad="1041400"/>
    </a:effectLst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1088726959534749E-2"/>
          <c:y val="6.7740214096898593E-2"/>
          <c:w val="0.95242357931001254"/>
          <c:h val="0.93225978590310143"/>
        </c:manualLayout>
      </c:layout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8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734385054612199"/>
          <c:y val="0.18047464611360223"/>
          <c:w val="0.88259605879912451"/>
          <c:h val="0.8091551164108049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1270000" dist="2336800" dir="16560000" sx="152000" sy="152000" algn="ctr" rotWithShape="0">
                <a:srgbClr val="000000">
                  <a:alpha val="77000"/>
                </a:srgbClr>
              </a:outerShdw>
            </a:effectLst>
            <a:sp3d/>
          </c:spPr>
          <c:dLbls>
            <c:dLbl>
              <c:idx val="0"/>
              <c:layout>
                <c:manualLayout>
                  <c:x val="7.1119800465557726E-4"/>
                  <c:y val="0.24202288404429237"/>
                </c:manualLayout>
              </c:layout>
              <c:tx>
                <c:rich>
                  <a:bodyPr/>
                  <a:lstStyle/>
                  <a:p>
                    <a:fld id="{9C32D186-CF04-4969-A5F2-9E29496732C5}" type="VALUE">
                      <a:rPr lang="en-US" sz="3600">
                        <a:latin typeface="+mn-lt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819-4294-BF6A-DA8F6976E939}"/>
                </c:ext>
              </c:extLst>
            </c:dLbl>
            <c:dLbl>
              <c:idx val="1"/>
              <c:layout>
                <c:manualLayout>
                  <c:x val="-7.7359496477755326E-5"/>
                  <c:y val="0.33253842237342301"/>
                </c:manualLayout>
              </c:layout>
              <c:tx>
                <c:rich>
                  <a:bodyPr/>
                  <a:lstStyle/>
                  <a:p>
                    <a:fld id="{1CB7B81B-A96D-4F07-AD60-48F89B8700E5}" type="VALUE">
                      <a:rPr lang="en-US" sz="3600" dirty="0">
                        <a:latin typeface="+mn-lt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819-4294-BF6A-DA8F6976E9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000" b="1" i="0" u="none" strike="noStrike" kern="1200" baseline="0">
                    <a:solidFill>
                      <a:schemeClr val="tx1"/>
                    </a:solidFill>
                    <a:latin typeface="Vivaldi script" panose="02000400000000000000" pitchFamily="2" charset="0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29466</c:v>
                </c:pt>
                <c:pt idx="1">
                  <c:v>54843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459-4357-82E3-B92E0A1CF605}"/>
            </c:ext>
          </c:extLst>
        </c:ser>
        <c:dLbls>
          <c:showVal val="1"/>
        </c:dLbls>
        <c:shape val="box"/>
        <c:axId val="145794944"/>
        <c:axId val="145796480"/>
        <c:axId val="0"/>
      </c:bar3DChart>
      <c:catAx>
        <c:axId val="145794944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5796480"/>
        <c:crosses val="autoZero"/>
        <c:auto val="1"/>
        <c:lblAlgn val="ctr"/>
        <c:lblOffset val="100"/>
      </c:catAx>
      <c:valAx>
        <c:axId val="14579648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5794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3516357890485413E-2"/>
          <c:y val="8.5043093510323853E-2"/>
          <c:w val="0.83323649744776251"/>
          <c:h val="0.81989458908658064"/>
        </c:manualLayout>
      </c:layout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102071660777887"/>
          <c:y val="5.2307769840369923E-2"/>
          <c:w val="0.83463508858267765"/>
          <c:h val="0.903878573826367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1270000" dist="1282700" dir="16200000" sx="148000" sy="148000" algn="ctr" rotWithShape="0">
                <a:srgbClr val="000000">
                  <a:alpha val="43137"/>
                </a:srgbClr>
              </a:outerShdw>
            </a:effectLst>
            <a:sp3d/>
          </c:spPr>
          <c:dPt>
            <c:idx val="0"/>
            <c:spPr>
              <a:solidFill>
                <a:srgbClr val="CC3300"/>
              </a:solidFill>
              <a:ln>
                <a:noFill/>
              </a:ln>
              <a:effectLst>
                <a:outerShdw blurRad="1270000" dist="1282700" dir="16200000" sx="148000" sy="148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823-47B2-8A7F-531949782FC6}"/>
              </c:ext>
            </c:extLst>
          </c:dPt>
          <c:dPt>
            <c:idx val="1"/>
            <c:spPr>
              <a:solidFill>
                <a:srgbClr val="CC3300"/>
              </a:solidFill>
              <a:ln>
                <a:noFill/>
              </a:ln>
              <a:effectLst>
                <a:outerShdw blurRad="1270000" dist="1257300" dir="16200000" sx="148000" sy="148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9823-47B2-8A7F-531949782FC6}"/>
              </c:ext>
            </c:extLst>
          </c:dPt>
          <c:dLbls>
            <c:dLbl>
              <c:idx val="0"/>
              <c:layout>
                <c:manualLayout>
                  <c:x val="-6.2064723425755313E-4"/>
                  <c:y val="0.22383943757795677"/>
                </c:manualLayout>
              </c:layout>
              <c:tx>
                <c:rich>
                  <a:bodyPr/>
                  <a:lstStyle/>
                  <a:p>
                    <a:fld id="{A68AE793-7777-49EB-8062-621E016F3BB3}" type="VALUE">
                      <a:rPr lang="en-US" dirty="0">
                        <a:latin typeface="+mn-lt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823-47B2-8A7F-531949782FC6}"/>
                </c:ext>
              </c:extLst>
            </c:dLbl>
            <c:dLbl>
              <c:idx val="1"/>
              <c:layout>
                <c:manualLayout>
                  <c:x val="6.8846844461100602E-4"/>
                  <c:y val="0.1874494882681752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+mn-lt"/>
                      </a:rPr>
                      <a:t>177</a:t>
                    </a:r>
                    <a:endParaRPr lang="en-US" dirty="0">
                      <a:latin typeface="+mn-lt"/>
                    </a:endParaRP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823-47B2-8A7F-531949782FC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5400" b="1" i="0" u="none" strike="noStrike" kern="1200" baseline="0">
                    <a:solidFill>
                      <a:schemeClr val="bg1"/>
                    </a:solidFill>
                    <a:latin typeface="Vivaldi script" panose="02000400000000000000" pitchFamily="2" charset="0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182</c:v>
                </c:pt>
                <c:pt idx="1">
                  <c:v>127.2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F4-49B3-A3C5-2087605DFFC0}"/>
            </c:ext>
          </c:extLst>
        </c:ser>
        <c:shape val="box"/>
        <c:axId val="145670144"/>
        <c:axId val="145671680"/>
        <c:axId val="112543936"/>
      </c:bar3DChart>
      <c:catAx>
        <c:axId val="145670144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5671680"/>
        <c:crosses val="autoZero"/>
        <c:auto val="1"/>
        <c:lblAlgn val="ctr"/>
        <c:lblOffset val="100"/>
      </c:catAx>
      <c:valAx>
        <c:axId val="14567168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5670144"/>
        <c:crosses val="autoZero"/>
        <c:crossBetween val="between"/>
      </c:valAx>
      <c:serAx>
        <c:axId val="112543936"/>
        <c:scaling>
          <c:orientation val="minMax"/>
        </c:scaling>
        <c:delete val="1"/>
        <c:axPos val="b"/>
        <c:majorTickMark val="none"/>
        <c:tickLblPos val="nextTo"/>
        <c:crossAx val="145671680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180534019023889E-2"/>
          <c:y val="1.3177643453434914E-2"/>
          <c:w val="0.96181949119074261"/>
          <c:h val="0.93731565159079"/>
        </c:manualLayout>
      </c:layout>
      <c:pie3DChart>
        <c:varyColors val="1"/>
        <c:dLbls>
          <c:showCatName val="1"/>
        </c:dLbls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8522329021419169E-2"/>
          <c:y val="0"/>
          <c:w val="0.83463508858267765"/>
          <c:h val="0.982592858954849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>
              <a:outerShdw blurRad="1219200" dist="50800" dir="5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>
                <c:manualLayout>
                  <c:x val="3.779912718789654E-3"/>
                  <c:y val="0.3554535486555311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4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57D8873-7225-440F-B42D-6C4BEF298699}" type="VALUE">
                      <a:rPr lang="en-US" sz="4400">
                        <a:latin typeface="+mn-lt"/>
                      </a:rPr>
                      <a:pPr>
                        <a:defRPr sz="4000" b="0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8.4365153350226693E-2"/>
                      <c:h val="0.2879484736849611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5CD-4E1D-B5E2-20AA3E7F9E39}"/>
                </c:ext>
              </c:extLst>
            </c:dLbl>
            <c:dLbl>
              <c:idx val="1"/>
              <c:layout>
                <c:manualLayout>
                  <c:x val="1.3945847047908168E-2"/>
                  <c:y val="0.3426891137822211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4000" b="0" i="0" u="none" strike="noStrike" kern="1200" baseline="0">
                        <a:solidFill>
                          <a:schemeClr val="bg1"/>
                        </a:solidFill>
                        <a:latin typeface="Vivaldi script" panose="02000400000000000000" pitchFamily="2" charset="0"/>
                        <a:ea typeface="+mn-ea"/>
                        <a:cs typeface="+mn-cs"/>
                      </a:defRPr>
                    </a:pPr>
                    <a:fld id="{13BF6D23-3B40-4A63-8F75-5DD838E93C86}" type="VALUE">
                      <a:rPr lang="en-US" sz="4400">
                        <a:latin typeface="+mn-lt"/>
                      </a:rPr>
                      <a:pPr>
                        <a:defRPr sz="4000" b="0" i="0" u="none" strike="noStrike" kern="1200" baseline="0">
                          <a:solidFill>
                            <a:schemeClr val="bg1"/>
                          </a:solidFill>
                          <a:latin typeface="Vivaldi script" panose="02000400000000000000" pitchFamily="2" charset="0"/>
                          <a:ea typeface="+mn-ea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8.8562424661183262E-2"/>
                      <c:h val="0.276385825832533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5CD-4E1D-B5E2-20AA3E7F9E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000" b="0" i="0" u="none" strike="noStrike" kern="1200" baseline="0">
                    <a:solidFill>
                      <a:schemeClr val="bg1"/>
                    </a:solidFill>
                    <a:latin typeface="Vivaldi script" panose="02000400000000000000" pitchFamily="2" charset="0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211-49DB-985A-EEF1DBDEFCB4}"/>
            </c:ext>
          </c:extLst>
        </c:ser>
        <c:dLbls>
          <c:showVal val="1"/>
        </c:dLbls>
        <c:shape val="box"/>
        <c:axId val="146064512"/>
        <c:axId val="146066048"/>
        <c:axId val="145921344"/>
      </c:bar3DChart>
      <c:catAx>
        <c:axId val="146064512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6066048"/>
        <c:crosses val="autoZero"/>
        <c:auto val="1"/>
        <c:lblAlgn val="ctr"/>
        <c:lblOffset val="100"/>
      </c:catAx>
      <c:valAx>
        <c:axId val="146066048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6064512"/>
        <c:crosses val="autoZero"/>
        <c:crossBetween val="between"/>
      </c:valAx>
      <c:serAx>
        <c:axId val="145921344"/>
        <c:scaling>
          <c:orientation val="minMax"/>
        </c:scaling>
        <c:delete val="1"/>
        <c:axPos val="b"/>
        <c:majorTickMark val="none"/>
        <c:tickLblPos val="nextTo"/>
        <c:crossAx val="146066048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 sz="2000" b="0">
          <a:latin typeface="Century" panose="02040604050505020304" pitchFamily="18" charset="0"/>
        </a:defRPr>
      </a:pPr>
      <a:endParaRPr lang="ru-RU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0764807613808243E-2"/>
          <c:y val="2.8839968089774022E-2"/>
          <c:w val="0.83463508858267765"/>
          <c:h val="0.903878573826367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spPr>
            <a:solidFill>
              <a:srgbClr val="CC33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Pt>
            <c:idx val="0"/>
            <c:spPr>
              <a:solidFill>
                <a:srgbClr val="CC3300"/>
              </a:solidFill>
              <a:ln>
                <a:noFill/>
              </a:ln>
              <a:effectLst>
                <a:outerShdw blurRad="1270000" dist="1600200" dir="16740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30C8-4B63-97D8-B464BD255DF5}"/>
              </c:ext>
            </c:extLst>
          </c:dPt>
          <c:dPt>
            <c:idx val="1"/>
            <c:spPr>
              <a:solidFill>
                <a:srgbClr val="CC3300"/>
              </a:solidFill>
              <a:ln>
                <a:noFill/>
              </a:ln>
              <a:effectLst>
                <a:outerShdw blurRad="1244600" dist="50800" dir="5400000" algn="ctr" rotWithShape="0">
                  <a:schemeClr val="accent5">
                    <a:lumMod val="75000"/>
                    <a:alpha val="43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0C8-4B63-97D8-B464BD255DF5}"/>
              </c:ext>
            </c:extLst>
          </c:dPt>
          <c:dLbls>
            <c:dLbl>
              <c:idx val="0"/>
              <c:layout>
                <c:manualLayout>
                  <c:x val="1.4056962131097433E-3"/>
                  <c:y val="0.12700023326573456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>
                        <a:latin typeface="+mn-lt"/>
                        <a:cs typeface="Times New Roman" pitchFamily="18" charset="0"/>
                      </a:rPr>
                      <a:t>85</a:t>
                    </a:r>
                    <a:endParaRPr lang="en-US" b="1" dirty="0">
                      <a:latin typeface="+mn-lt"/>
                    </a:endParaRP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0C8-4B63-97D8-B464BD255DF5}"/>
                </c:ext>
              </c:extLst>
            </c:dLbl>
            <c:dLbl>
              <c:idx val="1"/>
              <c:layout>
                <c:manualLayout>
                  <c:x val="2.8533898701498038E-3"/>
                  <c:y val="0.2144622208847106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4400" b="0" i="0" u="none" strike="noStrike" kern="1200" baseline="0">
                        <a:solidFill>
                          <a:schemeClr val="bg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fld id="{50A583E9-5710-4977-B36B-1F826819245E}" type="VALUE">
                      <a:rPr lang="en-US" b="1">
                        <a:latin typeface="+mn-lt"/>
                      </a:rPr>
                      <a:pPr>
                        <a:defRPr sz="4400" b="0" i="0" u="none" strike="noStrike" kern="1200" baseline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0633902620643272"/>
                      <c:h val="9.872331938739986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0C8-4B63-97D8-B464BD255D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400" b="0" i="0" u="none" strike="noStrike" kern="1200" baseline="0">
                    <a:solidFill>
                      <a:schemeClr val="bg1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85</c:v>
                </c:pt>
                <c:pt idx="1">
                  <c:v>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D50-4FE1-A83D-CB88A8C8B7CD}"/>
            </c:ext>
          </c:extLst>
        </c:ser>
        <c:shape val="box"/>
        <c:axId val="146336000"/>
        <c:axId val="146350080"/>
        <c:axId val="146193920"/>
      </c:bar3DChart>
      <c:catAx>
        <c:axId val="146336000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6350080"/>
        <c:crosses val="autoZero"/>
        <c:auto val="1"/>
        <c:lblAlgn val="ctr"/>
        <c:lblOffset val="100"/>
      </c:catAx>
      <c:valAx>
        <c:axId val="14635008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6336000"/>
        <c:crosses val="autoZero"/>
        <c:crossBetween val="between"/>
      </c:valAx>
      <c:serAx>
        <c:axId val="146193920"/>
        <c:scaling>
          <c:orientation val="minMax"/>
        </c:scaling>
        <c:delete val="1"/>
        <c:axPos val="b"/>
        <c:majorTickMark val="none"/>
        <c:tickLblPos val="nextTo"/>
        <c:crossAx val="146350080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537015123138813E-2"/>
          <c:y val="0.18449327469922597"/>
          <c:w val="0.83463508858267765"/>
          <c:h val="0.8050812384801372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>
              <a:outerShdw blurRad="1206500" dist="50800" dir="5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>
                <c:manualLayout>
                  <c:x val="9.4417393701839505E-3"/>
                  <c:y val="0.2031156394097482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4800" b="0" i="0" u="none" strike="noStrike" kern="1200" baseline="0">
                        <a:solidFill>
                          <a:schemeClr val="bg1"/>
                        </a:solidFill>
                        <a:latin typeface="Vivaldi script" panose="02000400000000000000" pitchFamily="2" charset="0"/>
                        <a:ea typeface="+mn-ea"/>
                        <a:cs typeface="+mn-cs"/>
                      </a:defRPr>
                    </a:pPr>
                    <a:fld id="{83AA4BB0-5BBA-456D-8550-1A1EFB6B8A64}" type="VALUE">
                      <a:rPr lang="en-US" sz="4000">
                        <a:latin typeface="+mn-lt"/>
                      </a:rPr>
                      <a:pPr>
                        <a:defRPr sz="4800" b="0" i="0" u="none" strike="noStrike" kern="1200" baseline="0">
                          <a:solidFill>
                            <a:schemeClr val="bg1"/>
                          </a:solidFill>
                          <a:latin typeface="Vivaldi script" panose="02000400000000000000" pitchFamily="2" charset="0"/>
                          <a:ea typeface="+mn-ea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4AC4-4BAD-AF54-BD7947FA9A8A}"/>
                </c:ext>
              </c:extLst>
            </c:dLbl>
            <c:dLbl>
              <c:idx val="1"/>
              <c:layout>
                <c:manualLayout>
                  <c:x val="2.9591197112718236E-3"/>
                  <c:y val="0.197233605139335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4800" b="0" i="0" u="none" strike="noStrike" kern="1200" baseline="0">
                        <a:solidFill>
                          <a:schemeClr val="bg1"/>
                        </a:solidFill>
                        <a:latin typeface="Vivaldi script" panose="02000400000000000000" pitchFamily="2" charset="0"/>
                        <a:ea typeface="+mn-ea"/>
                        <a:cs typeface="+mn-cs"/>
                      </a:defRPr>
                    </a:pPr>
                    <a:fld id="{358B4057-2F1C-4806-ACE6-8129099631E3}" type="VALUE">
                      <a:rPr lang="en-US" sz="4000">
                        <a:latin typeface="+mn-lt"/>
                      </a:rPr>
                      <a:pPr>
                        <a:defRPr sz="4800" b="0" i="0" u="none" strike="noStrike" kern="1200" baseline="0">
                          <a:solidFill>
                            <a:schemeClr val="bg1"/>
                          </a:solidFill>
                          <a:latin typeface="Vivaldi script" panose="02000400000000000000" pitchFamily="2" charset="0"/>
                          <a:ea typeface="+mn-ea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AC4-4BAD-AF54-BD7947FA9A8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0%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E88-4C58-95A9-4C5A295B99EE}"/>
            </c:ext>
          </c:extLst>
        </c:ser>
        <c:shape val="box"/>
        <c:axId val="146372864"/>
        <c:axId val="146395136"/>
        <c:axId val="146191680"/>
      </c:bar3DChart>
      <c:catAx>
        <c:axId val="146372864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6395136"/>
        <c:crosses val="autoZero"/>
        <c:auto val="1"/>
        <c:lblAlgn val="ctr"/>
        <c:lblOffset val="100"/>
      </c:catAx>
      <c:valAx>
        <c:axId val="146395136"/>
        <c:scaling>
          <c:orientation val="minMax"/>
        </c:scaling>
        <c:delete val="1"/>
        <c:axPos val="l"/>
        <c:numFmt formatCode="0%" sourceLinked="1"/>
        <c:majorTickMark val="none"/>
        <c:tickLblPos val="nextTo"/>
        <c:crossAx val="146372864"/>
        <c:crosses val="autoZero"/>
        <c:crossBetween val="between"/>
      </c:valAx>
      <c:serAx>
        <c:axId val="146191680"/>
        <c:scaling>
          <c:orientation val="minMax"/>
        </c:scaling>
        <c:delete val="1"/>
        <c:axPos val="b"/>
        <c:majorTickMark val="none"/>
        <c:tickLblPos val="nextTo"/>
        <c:crossAx val="146395136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12266240157493"/>
          <c:y val="2.883993424951194E-2"/>
          <c:w val="0.83463508858267765"/>
          <c:h val="0.903878573826367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spPr>
            <a:solidFill>
              <a:srgbClr val="CC3300"/>
            </a:solidFill>
            <a:ln>
              <a:noFill/>
            </a:ln>
            <a:effectLst>
              <a:outerShdw blurRad="965200" dist="50800" dir="5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>
                <c:manualLayout>
                  <c:x val="-1.8626621146360491E-3"/>
                  <c:y val="0.17979776743464251"/>
                </c:manualLayout>
              </c:layout>
              <c:tx>
                <c:rich>
                  <a:bodyPr/>
                  <a:lstStyle/>
                  <a:p>
                    <a:fld id="{C510B6EC-770C-4BB2-93CF-DCE542641F66}" type="VALUE">
                      <a:rPr lang="en-US" sz="3600">
                        <a:latin typeface="+mn-lt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2CB-4785-BBAF-94132E57E9EC}"/>
                </c:ext>
              </c:extLst>
            </c:dLbl>
            <c:dLbl>
              <c:idx val="1"/>
              <c:layout>
                <c:manualLayout>
                  <c:x val="2.3074700910049994E-3"/>
                  <c:y val="0.16833117164204445"/>
                </c:manualLayout>
              </c:layout>
              <c:tx>
                <c:rich>
                  <a:bodyPr/>
                  <a:lstStyle/>
                  <a:p>
                    <a:fld id="{B5AA86AE-2C3C-4448-A88E-2E4E433666BF}" type="VALUE">
                      <a:rPr lang="en-US" sz="3600">
                        <a:latin typeface="+mn-lt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22CB-4785-BBAF-94132E57E9E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000" b="0" i="0" u="none" strike="noStrike" kern="1200" baseline="0">
                    <a:solidFill>
                      <a:schemeClr val="bg1"/>
                    </a:solidFill>
                    <a:latin typeface="Vivaldi script" panose="02000400000000000000" pitchFamily="2" charset="0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277303</c:v>
                </c:pt>
                <c:pt idx="1">
                  <c:v>189060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517-4AC6-8040-B06A417094B8}"/>
            </c:ext>
          </c:extLst>
        </c:ser>
        <c:dLbls>
          <c:showVal val="1"/>
        </c:dLbls>
        <c:shape val="box"/>
        <c:axId val="147409536"/>
        <c:axId val="147427712"/>
        <c:axId val="148302912"/>
      </c:bar3DChart>
      <c:catAx>
        <c:axId val="14740953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7427712"/>
        <c:crosses val="autoZero"/>
        <c:auto val="1"/>
        <c:lblAlgn val="ctr"/>
        <c:lblOffset val="100"/>
      </c:catAx>
      <c:valAx>
        <c:axId val="14742771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7409536"/>
        <c:crosses val="autoZero"/>
        <c:crossBetween val="between"/>
      </c:valAx>
      <c:serAx>
        <c:axId val="148302912"/>
        <c:scaling>
          <c:orientation val="minMax"/>
        </c:scaling>
        <c:delete val="1"/>
        <c:axPos val="b"/>
        <c:majorTickMark val="none"/>
        <c:tickLblPos val="nextTo"/>
        <c:crossAx val="147427712"/>
        <c:crosses val="autoZero"/>
      </c:ser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0.0815</cdr:x>
      <cdr:y>0</cdr:y>
    </cdr:from>
    <cdr:to>
      <cdr:x>0.28418</cdr:x>
      <cdr:y>0.25024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45179" y="0"/>
          <a:ext cx="1355791" cy="6072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3200" b="1" dirty="0">
              <a:solidFill>
                <a:srgbClr val="C00000"/>
              </a:solidFill>
              <a:latin typeface="Vivaldi script" panose="02000400000000000000" pitchFamily="2" charset="0"/>
            </a:rPr>
            <a:t>  </a:t>
          </a:r>
          <a:r>
            <a:rPr kumimoji="0" lang="ru-RU" sz="40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ivaldi script" panose="02000400000000000000" pitchFamily="2" charset="0"/>
            </a:rPr>
            <a:t>0,73</a:t>
          </a:r>
          <a:r>
            <a:rPr lang="ru-RU" sz="4000" b="1" dirty="0" smtClean="0">
              <a:solidFill>
                <a:srgbClr val="C00000"/>
              </a:solidFill>
              <a:latin typeface="Vivaldi script" panose="02000400000000000000" pitchFamily="2" charset="0"/>
            </a:rPr>
            <a:t> </a:t>
          </a:r>
          <a:r>
            <a:rPr lang="ru-RU" sz="3200" b="1" dirty="0" smtClean="0">
              <a:solidFill>
                <a:srgbClr val="C00000"/>
              </a:solidFill>
              <a:latin typeface="Vivaldi script" panose="02000400000000000000" pitchFamily="2" charset="0"/>
            </a:rPr>
            <a:t>  </a:t>
          </a:r>
          <a:r>
            <a:rPr lang="ru-RU" sz="3200" b="1" dirty="0" smtClean="0">
              <a:solidFill>
                <a:schemeClr val="bg1"/>
              </a:solidFill>
              <a:latin typeface="Vivaldi script" panose="02000400000000000000" pitchFamily="2" charset="0"/>
            </a:rPr>
            <a:t>0,73 </a:t>
          </a:r>
          <a:r>
            <a:rPr lang="ru-RU" sz="3200" b="1" dirty="0" smtClean="0">
              <a:solidFill>
                <a:srgbClr val="C00000"/>
              </a:solidFill>
              <a:latin typeface="Vivaldi script" panose="02000400000000000000" pitchFamily="2" charset="0"/>
            </a:rPr>
            <a:t> 0,730</a:t>
          </a:r>
          <a:endParaRPr lang="ru-RU" sz="3200" b="1" dirty="0">
            <a:solidFill>
              <a:srgbClr val="C00000"/>
            </a:solidFill>
            <a:latin typeface="Vivaldi script" panose="02000400000000000000" pitchFamily="2" charset="0"/>
          </a:endParaRPr>
        </a:p>
      </cdr:txBody>
    </cdr:sp>
  </cdr:relSizeAnchor>
  <cdr:relSizeAnchor xmlns:cdr="http://schemas.openxmlformats.org/drawingml/2006/chartDrawing">
    <cdr:from>
      <cdr:x>0.2342</cdr:x>
      <cdr:y>0.37049</cdr:y>
    </cdr:from>
    <cdr:to>
      <cdr:x>0.39312</cdr:x>
      <cdr:y>0.59749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47559" y="149244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0.62469</cdr:x>
      <cdr:y>0.43211</cdr:y>
    </cdr:from>
    <cdr:to>
      <cdr:x>0.78361</cdr:x>
      <cdr:y>0.6591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594370" y="174063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0.69904</cdr:x>
      <cdr:y>0</cdr:y>
    </cdr:from>
    <cdr:to>
      <cdr:x>0.87338</cdr:x>
      <cdr:y>0.227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676114" y="0"/>
          <a:ext cx="1166204" cy="5508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4000" b="1" dirty="0" smtClean="0">
              <a:solidFill>
                <a:schemeClr val="bg1"/>
              </a:solidFill>
              <a:latin typeface="Vivaldi script" panose="02000400000000000000" pitchFamily="2" charset="0"/>
            </a:rPr>
            <a:t>0,73</a:t>
          </a:r>
          <a:endParaRPr lang="ru-RU" sz="4000" b="1" dirty="0">
            <a:solidFill>
              <a:schemeClr val="bg1"/>
            </a:solidFill>
            <a:latin typeface="Vivaldi script" panose="02000400000000000000" pitchFamily="2" charset="0"/>
          </a:endParaRPr>
        </a:p>
      </cdr:txBody>
    </cdr:sp>
  </cdr:relSizeAnchor>
  <cdr:relSizeAnchor xmlns:cdr="http://schemas.openxmlformats.org/drawingml/2006/chartDrawing">
    <cdr:from>
      <cdr:x>0.19334</cdr:x>
      <cdr:y>0.09161</cdr:y>
    </cdr:from>
    <cdr:to>
      <cdr:x>0.35226</cdr:x>
      <cdr:y>0.31861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112427" y="36903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0.0815</cdr:x>
      <cdr:y>0</cdr:y>
    </cdr:from>
    <cdr:to>
      <cdr:x>0.28418</cdr:x>
      <cdr:y>0.2773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45169" y="0"/>
          <a:ext cx="1355791" cy="6728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lvl="0"/>
          <a:r>
            <a:rPr lang="ru-RU" sz="3200" b="1" dirty="0">
              <a:solidFill>
                <a:srgbClr val="C00000"/>
              </a:solidFill>
              <a:latin typeface="Vivaldi script" panose="02000400000000000000" pitchFamily="2" charset="0"/>
            </a:rPr>
            <a:t>     </a:t>
          </a:r>
          <a:r>
            <a:rPr lang="ru-RU" sz="3200" b="1" dirty="0" smtClean="0">
              <a:solidFill>
                <a:schemeClr val="bg1"/>
              </a:solidFill>
              <a:latin typeface="Vivaldi script" panose="02000400000000000000" pitchFamily="2" charset="0"/>
            </a:rPr>
            <a:t>53</a:t>
          </a:r>
          <a:r>
            <a:rPr kumimoji="0" lang="ru-RU" sz="32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ivaldi script" panose="02000400000000000000" pitchFamily="2" charset="0"/>
              <a:ea typeface="+mn-ea"/>
              <a:cs typeface="+mn-cs"/>
            </a:rPr>
            <a:t>53%</a:t>
          </a:r>
        </a:p>
        <a:p xmlns:a="http://schemas.openxmlformats.org/drawingml/2006/main">
          <a:r>
            <a:rPr lang="ru-RU" sz="3200" b="1" dirty="0" smtClean="0">
              <a:solidFill>
                <a:schemeClr val="bg1"/>
              </a:solidFill>
              <a:latin typeface="Vivaldi script" panose="02000400000000000000" pitchFamily="2" charset="0"/>
            </a:rPr>
            <a:t> %</a:t>
          </a:r>
          <a:endParaRPr lang="ru-RU" sz="3200" b="1" dirty="0">
            <a:solidFill>
              <a:srgbClr val="C00000"/>
            </a:solidFill>
            <a:latin typeface="Vivaldi script" panose="02000400000000000000" pitchFamily="2" charset="0"/>
          </a:endParaRPr>
        </a:p>
      </cdr:txBody>
    </cdr:sp>
  </cdr:relSizeAnchor>
  <cdr:relSizeAnchor xmlns:cdr="http://schemas.openxmlformats.org/drawingml/2006/chartDrawing">
    <cdr:from>
      <cdr:x>0.2342</cdr:x>
      <cdr:y>0.37049</cdr:y>
    </cdr:from>
    <cdr:to>
      <cdr:x>0.39312</cdr:x>
      <cdr:y>0.59749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47559" y="149244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0.62469</cdr:x>
      <cdr:y>0.43211</cdr:y>
    </cdr:from>
    <cdr:to>
      <cdr:x>0.78361</cdr:x>
      <cdr:y>0.6591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594370" y="174063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0.70153</cdr:x>
      <cdr:y>0</cdr:y>
    </cdr:from>
    <cdr:to>
      <cdr:x>0.89292</cdr:x>
      <cdr:y>0.30698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692774" y="0"/>
          <a:ext cx="1280248" cy="7448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4000" b="1" dirty="0" smtClean="0">
              <a:solidFill>
                <a:schemeClr val="bg1"/>
              </a:solidFill>
            </a:rPr>
            <a:t>53%</a:t>
          </a:r>
          <a:endParaRPr lang="ru-RU" sz="40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0.19334</cdr:x>
      <cdr:y>0.09161</cdr:y>
    </cdr:from>
    <cdr:to>
      <cdr:x>0.35226</cdr:x>
      <cdr:y>0.31861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112427" y="36903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0.10083</cdr:x>
      <cdr:y>0</cdr:y>
    </cdr:from>
    <cdr:to>
      <cdr:x>0.2982</cdr:x>
      <cdr:y>0.29441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674510" y="0"/>
          <a:ext cx="1320241" cy="714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4000" b="1" dirty="0" smtClean="0">
              <a:solidFill>
                <a:schemeClr val="bg1"/>
              </a:solidFill>
            </a:rPr>
            <a:t>53%</a:t>
          </a:r>
          <a:endParaRPr lang="ru-RU" sz="4000" b="1" dirty="0">
            <a:solidFill>
              <a:schemeClr val="bg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0.17989</cdr:x>
      <cdr:y>0.29324</cdr:y>
    </cdr:from>
    <cdr:to>
      <cdr:x>0.48176</cdr:x>
      <cdr:y>0.44651</cdr:y>
    </cdr:to>
    <cdr:sp macro="" textlink="">
      <cdr:nvSpPr>
        <cdr:cNvPr id="2" name="TextBox 7"/>
        <cdr:cNvSpPr txBox="1"/>
      </cdr:nvSpPr>
      <cdr:spPr>
        <a:xfrm xmlns:a="http://schemas.openxmlformats.org/drawingml/2006/main">
          <a:off x="1316900" y="1354308"/>
          <a:ext cx="220979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4000" b="1" dirty="0" smtClean="0">
              <a:solidFill>
                <a:srgbClr val="0070C0"/>
              </a:solidFill>
            </a:rPr>
            <a:t>2020 год</a:t>
          </a:r>
          <a:endParaRPr lang="ru-RU" sz="40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0.70296</cdr:x>
      <cdr:y>0</cdr:y>
    </cdr:from>
    <cdr:to>
      <cdr:x>1</cdr:x>
      <cdr:y>0.15327</cdr:y>
    </cdr:to>
    <cdr:sp macro="" textlink="">
      <cdr:nvSpPr>
        <cdr:cNvPr id="3" name="TextBox 8"/>
        <cdr:cNvSpPr txBox="1"/>
      </cdr:nvSpPr>
      <cdr:spPr>
        <a:xfrm xmlns:a="http://schemas.openxmlformats.org/drawingml/2006/main">
          <a:off x="5145950" y="0"/>
          <a:ext cx="2174465" cy="707886"/>
        </a:xfrm>
        <a:prstGeom xmlns:a="http://schemas.openxmlformats.org/drawingml/2006/main" prst="rect">
          <a:avLst/>
        </a:prstGeom>
        <a:noFill xmlns:a="http://schemas.openxmlformats.org/drawingml/2006/main"/>
        <a:scene3d xmlns:a="http://schemas.openxmlformats.org/drawingml/2006/main">
          <a:camera prst="orthographicFront"/>
          <a:lightRig rig="twoPt" dir="t"/>
        </a:scene3d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4000" b="1" dirty="0">
              <a:solidFill>
                <a:srgbClr val="0070C0"/>
              </a:solidFill>
            </a:rPr>
            <a:t>2021 год</a:t>
          </a:r>
        </a:p>
      </cdr:txBody>
    </cdr:sp>
  </cdr:relSizeAnchor>
  <cdr:relSizeAnchor xmlns:cdr="http://schemas.openxmlformats.org/drawingml/2006/chartDrawing">
    <cdr:from>
      <cdr:x>0.1973</cdr:x>
      <cdr:y>0.54537</cdr:y>
    </cdr:from>
    <cdr:to>
      <cdr:x>0.42917</cdr:x>
      <cdr:y>0.69864</cdr:y>
    </cdr:to>
    <cdr:sp macro="" textlink="">
      <cdr:nvSpPr>
        <cdr:cNvPr id="4" name="TextBox 7">
          <a:extLst xmlns:a="http://schemas.openxmlformats.org/drawingml/2006/main">
            <a:ext uri="{FF2B5EF4-FFF2-40B4-BE49-F238E27FC236}">
              <a16:creationId xmlns="" xmlns:a16="http://schemas.microsoft.com/office/drawing/2014/main" id="{BB57070F-3FD7-45DB-90FE-162B91293AE0}"/>
            </a:ext>
          </a:extLst>
        </cdr:cNvPr>
        <cdr:cNvSpPr txBox="1"/>
      </cdr:nvSpPr>
      <cdr:spPr>
        <a:xfrm xmlns:a="http://schemas.openxmlformats.org/drawingml/2006/main">
          <a:off x="1444326" y="2518792"/>
          <a:ext cx="1697385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4000" b="1" dirty="0">
              <a:solidFill>
                <a:schemeClr val="bg1"/>
              </a:solidFill>
            </a:rPr>
            <a:t>2110</a:t>
          </a:r>
          <a:endParaRPr lang="ru-RU" sz="40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0.7211</cdr:x>
      <cdr:y>0.36182</cdr:y>
    </cdr:from>
    <cdr:to>
      <cdr:x>0.94213</cdr:x>
      <cdr:y>0.58173</cdr:y>
    </cdr:to>
    <cdr:sp macro="" textlink="">
      <cdr:nvSpPr>
        <cdr:cNvPr id="5" name="TextBox 7">
          <a:extLst xmlns:a="http://schemas.openxmlformats.org/drawingml/2006/main">
            <a:ext uri="{FF2B5EF4-FFF2-40B4-BE49-F238E27FC236}">
              <a16:creationId xmlns="" xmlns:a16="http://schemas.microsoft.com/office/drawing/2014/main" id="{C4237432-4DAD-4B30-8E59-D4EE69E5273F}"/>
            </a:ext>
          </a:extLst>
        </cdr:cNvPr>
        <cdr:cNvSpPr txBox="1"/>
      </cdr:nvSpPr>
      <cdr:spPr>
        <a:xfrm xmlns:a="http://schemas.openxmlformats.org/drawingml/2006/main">
          <a:off x="5278734" y="1671067"/>
          <a:ext cx="1618032" cy="101566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4000" b="1" dirty="0">
              <a:solidFill>
                <a:schemeClr val="bg1"/>
              </a:solidFill>
            </a:rPr>
            <a:t>2273</a:t>
          </a:r>
        </a:p>
        <a:p xmlns:a="http://schemas.openxmlformats.org/drawingml/2006/main">
          <a:endParaRPr lang="ru-RU" sz="2000" b="1" dirty="0">
            <a:solidFill>
              <a:schemeClr val="bg1"/>
            </a:solidFill>
            <a:latin typeface="Vivaldi script" panose="02000400000000000000" pitchFamily="2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0.67201</cdr:x>
      <cdr:y>0.68871</cdr:y>
    </cdr:from>
    <cdr:to>
      <cdr:x>1</cdr:x>
      <cdr:y>1</cdr:y>
    </cdr:to>
    <cdr:sp macro="" textlink="">
      <cdr:nvSpPr>
        <cdr:cNvPr id="2" name="TextBox 8"/>
        <cdr:cNvSpPr txBox="1"/>
      </cdr:nvSpPr>
      <cdr:spPr>
        <a:xfrm xmlns:a="http://schemas.openxmlformats.org/drawingml/2006/main">
          <a:off x="4735580" y="1566160"/>
          <a:ext cx="2311263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4000" b="1" dirty="0">
              <a:solidFill>
                <a:srgbClr val="0070C0"/>
              </a:solidFill>
            </a:rPr>
            <a:t>2021</a:t>
          </a:r>
          <a:r>
            <a:rPr lang="ru-RU" sz="3600" b="1" dirty="0">
              <a:solidFill>
                <a:srgbClr val="002060"/>
              </a:solidFill>
              <a:latin typeface="Vivaldi script" panose="02000400000000000000" pitchFamily="2" charset="0"/>
            </a:rPr>
            <a:t> </a:t>
          </a:r>
          <a:r>
            <a:rPr lang="ru-RU" sz="4000" b="1" dirty="0">
              <a:solidFill>
                <a:srgbClr val="0070C0"/>
              </a:solidFill>
            </a:rPr>
            <a:t>год</a:t>
          </a:r>
        </a:p>
      </cdr:txBody>
    </cdr:sp>
  </cdr:relSizeAnchor>
  <cdr:relSizeAnchor xmlns:cdr="http://schemas.openxmlformats.org/drawingml/2006/chartDrawing">
    <cdr:from>
      <cdr:x>0.22746</cdr:x>
      <cdr:y>0.68871</cdr:y>
    </cdr:from>
    <cdr:to>
      <cdr:x>0.54894</cdr:x>
      <cdr:y>1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1602886" y="1627715"/>
          <a:ext cx="226541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4000" b="1" dirty="0">
              <a:solidFill>
                <a:srgbClr val="0070C0"/>
              </a:solidFill>
            </a:rPr>
            <a:t>2020 год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0.19837</cdr:x>
      <cdr:y>0.26022</cdr:y>
    </cdr:from>
    <cdr:to>
      <cdr:x>0.52786</cdr:x>
      <cdr:y>0.42898</cdr:y>
    </cdr:to>
    <cdr:sp macro="" textlink="">
      <cdr:nvSpPr>
        <cdr:cNvPr id="2" name="TextBox 7"/>
        <cdr:cNvSpPr txBox="1"/>
      </cdr:nvSpPr>
      <cdr:spPr>
        <a:xfrm xmlns:a="http://schemas.openxmlformats.org/drawingml/2006/main">
          <a:off x="1429812" y="1091519"/>
          <a:ext cx="2374934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4000" b="1" dirty="0">
              <a:solidFill>
                <a:srgbClr val="0070C0"/>
              </a:solidFill>
            </a:rPr>
            <a:t>2020 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46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8416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51303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7407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187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2990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8721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5581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6925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783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60303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15809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D25BF-7637-4D90-9FA9-264D24EE8DC1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4F640-8306-4F67-8D95-CB4DE3A0FC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27689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991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-470263" y="-130629"/>
            <a:ext cx="12897395" cy="76025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372884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Диаграмма 9">
            <a:extLst>
              <a:ext uri="{FF2B5EF4-FFF2-40B4-BE49-F238E27FC236}">
                <a16:creationId xmlns="" xmlns:a16="http://schemas.microsoft.com/office/drawing/2014/main" id="{8A4E801D-6102-41B0-80CE-9AC27C86CF27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693805745"/>
              </p:ext>
            </p:extLst>
          </p:nvPr>
        </p:nvGraphicFramePr>
        <p:xfrm>
          <a:off x="1781260" y="3035210"/>
          <a:ext cx="11000462" cy="4659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987483868"/>
              </p:ext>
            </p:extLst>
          </p:nvPr>
        </p:nvGraphicFramePr>
        <p:xfrm>
          <a:off x="3920593" y="5462811"/>
          <a:ext cx="6689318" cy="2426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917594" y="116092"/>
            <a:ext cx="9463222" cy="2954655"/>
          </a:xfrm>
          <a:prstGeom prst="rect">
            <a:avLst/>
          </a:prstGeom>
          <a:noFill/>
          <a:effectLst>
            <a:glow rad="1320800">
              <a:schemeClr val="accent1">
                <a:alpha val="40000"/>
              </a:schemeClr>
            </a:glow>
            <a:outerShdw blurRad="50800" dist="50800" dir="5400000" algn="ctr" rotWithShape="0">
              <a:schemeClr val="bg1"/>
            </a:outerShdw>
            <a:softEdge rad="800100"/>
          </a:effectLst>
          <a:scene3d>
            <a:camera prst="orthographicFront"/>
            <a:lightRig rig="threePt" dir="t"/>
          </a:scene3d>
          <a:sp3d prstMaterial="legacyWireframe"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chemeClr val="accent4">
                    <a:lumMod val="50000"/>
                  </a:schemeClr>
                </a:solidFill>
              </a:rPr>
              <a:t>Число общедоступных библиотек </a:t>
            </a:r>
          </a:p>
          <a:p>
            <a:pPr algn="ctr"/>
            <a:r>
              <a:rPr lang="ru-RU" sz="6000" b="1" dirty="0">
                <a:solidFill>
                  <a:schemeClr val="accent4">
                    <a:lumMod val="50000"/>
                  </a:schemeClr>
                </a:solidFill>
              </a:rPr>
              <a:t>на </a:t>
            </a:r>
            <a:r>
              <a:rPr lang="ru-RU" sz="6600" b="1" dirty="0">
                <a:solidFill>
                  <a:schemeClr val="accent4">
                    <a:lumMod val="50000"/>
                  </a:schemeClr>
                </a:solidFill>
              </a:rPr>
              <a:t>1000</a:t>
            </a:r>
            <a:r>
              <a:rPr lang="ru-RU" sz="6000" b="1" dirty="0">
                <a:solidFill>
                  <a:schemeClr val="accent4">
                    <a:lumMod val="50000"/>
                  </a:schemeClr>
                </a:solidFill>
              </a:rPr>
              <a:t> жителей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53715" y="3822575"/>
            <a:ext cx="20765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</a:rPr>
              <a:t>2020 год</a:t>
            </a:r>
          </a:p>
        </p:txBody>
      </p:sp>
      <p:sp>
        <p:nvSpPr>
          <p:cNvPr id="6" name="TextBox 8"/>
          <p:cNvSpPr txBox="1"/>
          <p:nvPr/>
        </p:nvSpPr>
        <p:spPr>
          <a:xfrm>
            <a:off x="8470580" y="3793547"/>
            <a:ext cx="207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>
                <a:solidFill>
                  <a:srgbClr val="0070C0"/>
                </a:solidFill>
                <a:cs typeface="Calibri" panose="020F0502020204030204" pitchFamily="34" charset="0"/>
              </a:rPr>
              <a:t>2021 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283213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4962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Диаграмма 9">
            <a:extLst>
              <a:ext uri="{FF2B5EF4-FFF2-40B4-BE49-F238E27FC236}">
                <a16:creationId xmlns="" xmlns:a16="http://schemas.microsoft.com/office/drawing/2014/main" id="{8A4E801D-6102-41B0-80CE-9AC27C86CF27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55358672"/>
              </p:ext>
            </p:extLst>
          </p:nvPr>
        </p:nvGraphicFramePr>
        <p:xfrm>
          <a:off x="1751443" y="3164419"/>
          <a:ext cx="11000462" cy="4659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3994926420"/>
              </p:ext>
            </p:extLst>
          </p:nvPr>
        </p:nvGraphicFramePr>
        <p:xfrm>
          <a:off x="4087990" y="5056620"/>
          <a:ext cx="6689318" cy="2426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086100" y="-155857"/>
            <a:ext cx="9400455" cy="3139321"/>
          </a:xfrm>
          <a:prstGeom prst="rect">
            <a:avLst/>
          </a:prstGeom>
          <a:noFill/>
          <a:effectLst>
            <a:glow rad="1320800">
              <a:schemeClr val="accent1">
                <a:alpha val="40000"/>
              </a:schemeClr>
            </a:glow>
            <a:softEdge rad="800100"/>
          </a:effectLst>
          <a:scene3d>
            <a:camera prst="orthographicFront"/>
            <a:lightRig rig="threePt" dir="t"/>
          </a:scene3d>
          <a:sp3d prstMaterial="legacyWireframe"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accent4">
                    <a:lumMod val="50000"/>
                  </a:schemeClr>
                </a:solidFill>
              </a:rPr>
              <a:t>Охват населения</a:t>
            </a:r>
          </a:p>
          <a:p>
            <a:pPr algn="ctr"/>
            <a:r>
              <a:rPr lang="ru-RU" sz="6600" b="1" dirty="0">
                <a:solidFill>
                  <a:schemeClr val="accent4">
                    <a:lumMod val="50000"/>
                  </a:schemeClr>
                </a:solidFill>
              </a:rPr>
              <a:t>б</a:t>
            </a:r>
            <a:r>
              <a:rPr lang="ru-RU" sz="6600" b="1" dirty="0" smtClean="0">
                <a:solidFill>
                  <a:schemeClr val="accent4">
                    <a:lumMod val="50000"/>
                  </a:schemeClr>
                </a:solidFill>
              </a:rPr>
              <a:t>иблиотечным обслуживанием</a:t>
            </a:r>
            <a:endParaRPr lang="ru-RU" sz="6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7515" y="3639117"/>
            <a:ext cx="20765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</a:rPr>
              <a:t>2020 год</a:t>
            </a:r>
          </a:p>
        </p:txBody>
      </p:sp>
      <p:sp>
        <p:nvSpPr>
          <p:cNvPr id="6" name="TextBox 8"/>
          <p:cNvSpPr txBox="1"/>
          <p:nvPr/>
        </p:nvSpPr>
        <p:spPr>
          <a:xfrm>
            <a:off x="8546780" y="3639117"/>
            <a:ext cx="207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>
                <a:solidFill>
                  <a:srgbClr val="0070C0"/>
                </a:solidFill>
                <a:cs typeface="Calibri" panose="020F0502020204030204" pitchFamily="34" charset="0"/>
              </a:rPr>
              <a:t>2021 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1272362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>
            <a:extLst>
              <a:ext uri="{FF2B5EF4-FFF2-40B4-BE49-F238E27FC236}">
                <a16:creationId xmlns="" xmlns:a16="http://schemas.microsoft.com/office/drawing/2014/main" id="{2EE4F6D8-4A73-4858-BBCB-C4F40D736839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922757336"/>
              </p:ext>
            </p:extLst>
          </p:nvPr>
        </p:nvGraphicFramePr>
        <p:xfrm>
          <a:off x="1702793" y="1719469"/>
          <a:ext cx="10860267" cy="6559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76525" y="0"/>
            <a:ext cx="95154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</a:rPr>
              <a:t>Число массовых мероприятий, </a:t>
            </a:r>
          </a:p>
          <a:p>
            <a:pPr algn="ctr"/>
            <a:r>
              <a:rPr lang="ru-RU" sz="5400" b="1" dirty="0">
                <a:solidFill>
                  <a:srgbClr val="002060"/>
                </a:solidFill>
              </a:rPr>
              <a:t>направленных на продвижение чтения 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519454568"/>
              </p:ext>
            </p:extLst>
          </p:nvPr>
        </p:nvGraphicFramePr>
        <p:xfrm>
          <a:off x="3083650" y="2950484"/>
          <a:ext cx="7320415" cy="4618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97998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6000"/>
                    </a14:imgEffect>
                    <a14:imgEffect>
                      <a14:brightnessContrast contrast="-900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04648" y="17518"/>
            <a:ext cx="103917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rgbClr val="002060"/>
                </a:solidFill>
              </a:rPr>
              <a:t>Численность </a:t>
            </a:r>
            <a:r>
              <a:rPr lang="ru-RU" sz="6000" b="1" dirty="0" smtClean="0">
                <a:solidFill>
                  <a:srgbClr val="002060"/>
                </a:solidFill>
              </a:rPr>
              <a:t>человек,</a:t>
            </a:r>
          </a:p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 посетивших</a:t>
            </a:r>
          </a:p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 </a:t>
            </a:r>
            <a:r>
              <a:rPr lang="ru-RU" sz="6000" b="1" dirty="0">
                <a:solidFill>
                  <a:srgbClr val="002060"/>
                </a:solidFill>
              </a:rPr>
              <a:t>эти </a:t>
            </a:r>
            <a:r>
              <a:rPr lang="ru-RU" sz="6000" b="1" dirty="0" smtClean="0">
                <a:solidFill>
                  <a:srgbClr val="002060"/>
                </a:solidFill>
              </a:rPr>
              <a:t>мероприятия </a:t>
            </a:r>
            <a:endParaRPr lang="ru-RU" sz="60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401087703"/>
              </p:ext>
            </p:extLst>
          </p:nvPr>
        </p:nvGraphicFramePr>
        <p:xfrm>
          <a:off x="3964742" y="2070638"/>
          <a:ext cx="6059293" cy="41485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786916" y="4144892"/>
            <a:ext cx="2486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</a:rPr>
              <a:t>2020 год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090550" y="3164487"/>
            <a:ext cx="20765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</a:rPr>
              <a:t>2021 год</a:t>
            </a: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="" xmlns:p14="http://schemas.microsoft.com/office/powerpoint/2010/main" val="2562221611"/>
              </p:ext>
            </p:extLst>
          </p:nvPr>
        </p:nvGraphicFramePr>
        <p:xfrm>
          <a:off x="2504904" y="2639933"/>
          <a:ext cx="8978968" cy="3838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13171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38401" y="4595901"/>
            <a:ext cx="9056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045440264"/>
              </p:ext>
            </p:extLst>
          </p:nvPr>
        </p:nvGraphicFramePr>
        <p:xfrm>
          <a:off x="4441812" y="1668478"/>
          <a:ext cx="6690013" cy="5070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="" xmlns:a16="http://schemas.microsoft.com/office/drawing/2014/main" id="{A53CBE01-8BF4-4C36-ABAA-D8569FCF0BC2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839018552"/>
              </p:ext>
            </p:extLst>
          </p:nvPr>
        </p:nvGraphicFramePr>
        <p:xfrm>
          <a:off x="1709530" y="1987826"/>
          <a:ext cx="10822573" cy="5952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663395" y="44751"/>
            <a:ext cx="95286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Объём </a:t>
            </a:r>
            <a:r>
              <a:rPr lang="ru-RU" sz="6600" b="1" dirty="0">
                <a:solidFill>
                  <a:srgbClr val="002060"/>
                </a:solidFill>
              </a:rPr>
              <a:t>новых книг </a:t>
            </a:r>
            <a:endParaRPr lang="ru-RU" sz="66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на </a:t>
            </a:r>
            <a:r>
              <a:rPr lang="ru-RU" sz="6600" b="1" dirty="0">
                <a:solidFill>
                  <a:srgbClr val="002060"/>
                </a:solidFill>
              </a:rPr>
              <a:t>1000 жителей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57725" y="3056878"/>
            <a:ext cx="27336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70C0"/>
                </a:solidFill>
              </a:rPr>
              <a:t>2020 год</a:t>
            </a:r>
          </a:p>
        </p:txBody>
      </p:sp>
      <p:sp>
        <p:nvSpPr>
          <p:cNvPr id="6" name="TextBox 8"/>
          <p:cNvSpPr txBox="1"/>
          <p:nvPr/>
        </p:nvSpPr>
        <p:spPr>
          <a:xfrm>
            <a:off x="8477250" y="3764764"/>
            <a:ext cx="24555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4400" b="1" dirty="0">
                <a:solidFill>
                  <a:srgbClr val="0070C0"/>
                </a:solidFill>
              </a:rPr>
              <a:t>2021 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78773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49154" y="-26126"/>
            <a:ext cx="100030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Объём </a:t>
            </a:r>
            <a:r>
              <a:rPr lang="ru-RU" sz="6600" b="1" dirty="0">
                <a:solidFill>
                  <a:srgbClr val="002060"/>
                </a:solidFill>
              </a:rPr>
              <a:t>подписки </a:t>
            </a:r>
            <a:endParaRPr lang="ru-RU" sz="66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на 1 </a:t>
            </a:r>
            <a:r>
              <a:rPr lang="ru-RU" sz="6600" b="1" dirty="0">
                <a:solidFill>
                  <a:srgbClr val="002060"/>
                </a:solidFill>
              </a:rPr>
              <a:t>библиотеку </a:t>
            </a:r>
            <a:r>
              <a:rPr lang="ru-RU" sz="6600" b="1" dirty="0" smtClean="0">
                <a:solidFill>
                  <a:srgbClr val="002060"/>
                </a:solidFill>
              </a:rPr>
              <a:t>наименований </a:t>
            </a:r>
            <a:endParaRPr lang="ru-RU" sz="66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70913732"/>
              </p:ext>
            </p:extLst>
          </p:nvPr>
        </p:nvGraphicFramePr>
        <p:xfrm>
          <a:off x="3627370" y="2239562"/>
          <a:ext cx="7046843" cy="2274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="" xmlns:a16="http://schemas.microsoft.com/office/drawing/2014/main" id="{6304C361-CE8A-4130-809F-BF630B4FAB4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4109808051"/>
              </p:ext>
            </p:extLst>
          </p:nvPr>
        </p:nvGraphicFramePr>
        <p:xfrm>
          <a:off x="3200400" y="3695700"/>
          <a:ext cx="9077326" cy="3295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11018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97811" y="63541"/>
            <a:ext cx="89671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rgbClr val="002060"/>
                </a:solidFill>
              </a:rPr>
              <a:t>Количество компьютеров </a:t>
            </a:r>
            <a:endParaRPr lang="ru-RU" sz="60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в </a:t>
            </a:r>
            <a:r>
              <a:rPr lang="ru-RU" sz="6000" b="1" dirty="0">
                <a:solidFill>
                  <a:srgbClr val="002060"/>
                </a:solidFill>
              </a:rPr>
              <a:t>библиотеках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4246608709"/>
              </p:ext>
            </p:extLst>
          </p:nvPr>
        </p:nvGraphicFramePr>
        <p:xfrm>
          <a:off x="3476626" y="3428871"/>
          <a:ext cx="7207886" cy="41945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8"/>
          <p:cNvSpPr txBox="1"/>
          <p:nvPr/>
        </p:nvSpPr>
        <p:spPr>
          <a:xfrm>
            <a:off x="8607918" y="3105705"/>
            <a:ext cx="207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>
                <a:solidFill>
                  <a:srgbClr val="0070C0"/>
                </a:solidFill>
              </a:rPr>
              <a:t>2021 год</a:t>
            </a: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="" xmlns:a16="http://schemas.microsoft.com/office/drawing/2014/main" id="{46AFC779-3E7C-4556-A6D8-3E001A0B3DD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62103129"/>
              </p:ext>
            </p:extLst>
          </p:nvPr>
        </p:nvGraphicFramePr>
        <p:xfrm>
          <a:off x="3026411" y="2647950"/>
          <a:ext cx="9491868" cy="5138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69018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90925" y="0"/>
            <a:ext cx="79971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rgbClr val="002060"/>
                </a:solidFill>
              </a:rPr>
              <a:t>Доля библиотек, </a:t>
            </a:r>
            <a:r>
              <a:rPr lang="ru-RU" sz="6600" b="1" dirty="0" smtClean="0">
                <a:solidFill>
                  <a:srgbClr val="002060"/>
                </a:solidFill>
              </a:rPr>
              <a:t>подключённых</a:t>
            </a:r>
            <a:endParaRPr lang="ru-RU" sz="6600" b="1" dirty="0">
              <a:solidFill>
                <a:srgbClr val="002060"/>
              </a:solidFill>
            </a:endParaRPr>
          </a:p>
          <a:p>
            <a:pPr algn="ctr"/>
            <a:r>
              <a:rPr lang="ru-RU" sz="6600" b="1" dirty="0">
                <a:solidFill>
                  <a:srgbClr val="002060"/>
                </a:solidFill>
              </a:rPr>
              <a:t> к сети  </a:t>
            </a:r>
            <a:r>
              <a:rPr lang="ru-RU" sz="6600" b="1" dirty="0" smtClean="0">
                <a:solidFill>
                  <a:srgbClr val="002060"/>
                </a:solidFill>
              </a:rPr>
              <a:t>Интернет</a:t>
            </a:r>
            <a:r>
              <a:rPr lang="ru-RU" sz="6000" b="1" dirty="0" smtClean="0">
                <a:solidFill>
                  <a:srgbClr val="C00000"/>
                </a:solidFill>
                <a:latin typeface="Vivaldi script" panose="02000400000000000000" pitchFamily="2" charset="0"/>
              </a:rPr>
              <a:t> </a:t>
            </a:r>
            <a:endParaRPr lang="ru-RU" sz="6000" b="1" dirty="0">
              <a:solidFill>
                <a:srgbClr val="C00000"/>
              </a:solidFill>
              <a:latin typeface="Vivaldi script" panose="02000400000000000000" pitchFamily="2" charset="0"/>
            </a:endParaRP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="" xmlns:a16="http://schemas.microsoft.com/office/drawing/2014/main" id="{6AB31259-CFE3-49E5-BF65-BF6453C9B554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575600040"/>
              </p:ext>
            </p:extLst>
          </p:nvPr>
        </p:nvGraphicFramePr>
        <p:xfrm>
          <a:off x="3254057" y="2096317"/>
          <a:ext cx="9415638" cy="50577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886325" y="3300033"/>
            <a:ext cx="21787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</a:rPr>
              <a:t>2020 год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54880" y="3300033"/>
            <a:ext cx="207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</a:rPr>
              <a:t>2021 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351889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9832" y="140373"/>
            <a:ext cx="597357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>
                <a:solidFill>
                  <a:srgbClr val="002060"/>
                </a:solidFill>
              </a:rPr>
              <a:t>Работа сайтов</a:t>
            </a:r>
          </a:p>
        </p:txBody>
      </p:sp>
      <p:graphicFrame>
        <p:nvGraphicFramePr>
          <p:cNvPr id="5" name="Диаграмма 4">
            <a:extLst>
              <a:ext uri="{FF2B5EF4-FFF2-40B4-BE49-F238E27FC236}">
                <a16:creationId xmlns="" xmlns:a16="http://schemas.microsoft.com/office/drawing/2014/main" id="{2B969295-DD38-4A65-A9DA-0BDEFA0A1E84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81382947"/>
              </p:ext>
            </p:extLst>
          </p:nvPr>
        </p:nvGraphicFramePr>
        <p:xfrm>
          <a:off x="1988654" y="1935645"/>
          <a:ext cx="10883348" cy="6211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54047" y="2941983"/>
            <a:ext cx="2166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2020 год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858879" y="3672726"/>
            <a:ext cx="1890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2021 </a:t>
            </a:r>
            <a:r>
              <a:rPr lang="ru-RU" sz="3600" b="1" dirty="0">
                <a:solidFill>
                  <a:srgbClr val="0070C0"/>
                </a:solidFill>
              </a:rPr>
              <a:t>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254190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8688" y="142000"/>
            <a:ext cx="51399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2060"/>
                </a:solidFill>
              </a:rPr>
              <a:t>Работа сайтов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33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872" y="2773490"/>
            <a:ext cx="2528893" cy="3836640"/>
          </a:xfrm>
          <a:prstGeom prst="rect">
            <a:avLst/>
          </a:prstGeom>
          <a:ln w="76200">
            <a:noFill/>
          </a:ln>
          <a:effectLst>
            <a:outerShdw blurRad="533400" dist="50800" dir="5400000" sx="123000" sy="123000" algn="ctr" rotWithShape="0">
              <a:srgbClr val="CC3300">
                <a:alpha val="4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2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982" y="3384813"/>
            <a:ext cx="3590563" cy="2613993"/>
          </a:xfrm>
          <a:prstGeom prst="rect">
            <a:avLst/>
          </a:prstGeom>
          <a:ln w="76200">
            <a:noFill/>
          </a:ln>
          <a:effectLst>
            <a:outerShdw blurRad="825500" dist="1574800" dir="15420000" sx="95000" sy="95000" algn="ctr" rotWithShape="0">
              <a:srgbClr val="CC3300">
                <a:alpha val="42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672" y="1221666"/>
            <a:ext cx="4038600" cy="2064928"/>
          </a:xfrm>
          <a:prstGeom prst="rect">
            <a:avLst/>
          </a:prstGeom>
          <a:ln w="76200">
            <a:noFill/>
          </a:ln>
          <a:effectLst>
            <a:outerShdw blurRad="723900" dist="50800" dir="5400000" sx="127000" sy="127000" algn="ctr" rotWithShape="0">
              <a:srgbClr val="FF0000">
                <a:alpha val="24000"/>
              </a:srgbClr>
            </a:outerShdw>
            <a:softEdge rad="38100"/>
          </a:effectLst>
        </p:spPr>
      </p:pic>
      <p:sp>
        <p:nvSpPr>
          <p:cNvPr id="7" name="TextBox 6"/>
          <p:cNvSpPr txBox="1"/>
          <p:nvPr/>
        </p:nvSpPr>
        <p:spPr>
          <a:xfrm>
            <a:off x="6911545" y="3286594"/>
            <a:ext cx="5280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        </a:t>
            </a:r>
            <a:r>
              <a:rPr lang="ru-RU" sz="3600" b="1" dirty="0"/>
              <a:t>Баграмовская сельская</a:t>
            </a:r>
          </a:p>
          <a:p>
            <a:pPr algn="ctr"/>
            <a:r>
              <a:rPr lang="ru-RU" sz="3600" b="1" dirty="0"/>
              <a:t>    </a:t>
            </a:r>
            <a:r>
              <a:rPr lang="ru-RU" sz="3600" b="1" dirty="0" smtClean="0"/>
              <a:t>библиотека</a:t>
            </a:r>
            <a:endParaRPr lang="ru-RU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99022" y="1467311"/>
            <a:ext cx="41202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Vivaldi script" panose="02000400000000000000" pitchFamily="2" charset="0"/>
              </a:rPr>
              <a:t>   </a:t>
            </a:r>
            <a:r>
              <a:rPr lang="ru-RU" sz="3600" b="1" dirty="0"/>
              <a:t>Центральная  детская      </a:t>
            </a:r>
          </a:p>
          <a:p>
            <a:pPr algn="ctr"/>
            <a:r>
              <a:rPr lang="ru-RU" sz="3600" b="1" dirty="0"/>
              <a:t>  библиотека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336526" y="22291"/>
            <a:ext cx="46639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/>
              <a:t>Батуринская</a:t>
            </a:r>
            <a:r>
              <a:rPr lang="ru-RU" sz="3600" b="1" dirty="0"/>
              <a:t> сельская </a:t>
            </a:r>
          </a:p>
          <a:p>
            <a:pPr algn="ctr"/>
            <a:r>
              <a:rPr lang="ru-RU" sz="3600" b="1" dirty="0"/>
              <a:t>  библиотека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42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297" y="4473223"/>
            <a:ext cx="4548103" cy="2177400"/>
          </a:xfrm>
          <a:prstGeom prst="rect">
            <a:avLst/>
          </a:prstGeom>
          <a:effectLst>
            <a:outerShdw blurRad="584200" dist="50800" dir="8160000" algn="ctr" rotWithShape="0">
              <a:srgbClr val="C00000">
                <a:alpha val="74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66512" y="1486722"/>
            <a:ext cx="28642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Центральная</a:t>
            </a:r>
          </a:p>
          <a:p>
            <a:pPr algn="ctr"/>
            <a:r>
              <a:rPr lang="ru-RU" sz="3600" b="1" dirty="0" smtClean="0"/>
              <a:t> библиотека</a:t>
            </a:r>
            <a:endParaRPr lang="ru-RU" sz="3600" b="1" dirty="0"/>
          </a:p>
        </p:txBody>
      </p:sp>
    </p:spTree>
    <p:extLst>
      <p:ext uri="{BB962C8B-B14F-4D97-AF65-F5344CB8AC3E}">
        <p14:creationId xmlns="" xmlns:p14="http://schemas.microsoft.com/office/powerpoint/2010/main" val="100791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175782" y="0"/>
            <a:ext cx="1053017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200" b="1" dirty="0">
                <a:solidFill>
                  <a:srgbClr val="002060"/>
                </a:solidFill>
              </a:rPr>
              <a:t>Мероприятия по улучшению </a:t>
            </a:r>
            <a:endParaRPr lang="ru-RU" sz="52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5200" b="1" dirty="0" smtClean="0">
                <a:solidFill>
                  <a:srgbClr val="002060"/>
                </a:solidFill>
              </a:rPr>
              <a:t>материально-технической базы</a:t>
            </a:r>
            <a:endParaRPr lang="ru-RU" sz="5200" b="1" dirty="0">
              <a:solidFill>
                <a:srgbClr val="002060"/>
              </a:solidFill>
            </a:endParaRPr>
          </a:p>
          <a:p>
            <a:pPr algn="r"/>
            <a:endParaRPr lang="ru-RU" sz="5200" b="1" dirty="0" smtClean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19525" y="1819275"/>
            <a:ext cx="853233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В 2021 году провели текущий ремонт в </a:t>
            </a:r>
            <a:r>
              <a:rPr lang="ru-RU" sz="4000" b="1" dirty="0" err="1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Баграмовской</a:t>
            </a:r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  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библиотеке</a:t>
            </a:r>
          </a:p>
          <a:p>
            <a:pPr algn="ctr"/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                                                       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Проведена замена  электропроводки в библиотеке </a:t>
            </a:r>
            <a:endParaRPr lang="ru-RU" sz="4000" b="1" dirty="0" smtClean="0">
              <a:solidFill>
                <a:schemeClr val="accent5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   посёлка </a:t>
            </a:r>
            <a:r>
              <a:rPr lang="ru-RU" sz="4000" b="1" dirty="0" err="1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Ветзоотехника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и </a:t>
            </a:r>
            <a:r>
              <a:rPr lang="ru-RU" sz="4000" b="1" dirty="0" err="1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Веселёвской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 </a:t>
            </a:r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библиотеке </a:t>
            </a:r>
            <a:endParaRPr lang="ru-RU" sz="4000" b="1" dirty="0" smtClean="0">
              <a:solidFill>
                <a:schemeClr val="accent5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C00000"/>
              </a:solidFill>
              <a:latin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rgbClr val="C00000"/>
              </a:solidFill>
              <a:latin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4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175782" y="0"/>
            <a:ext cx="1053017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200" b="1" dirty="0">
                <a:solidFill>
                  <a:srgbClr val="002060"/>
                </a:solidFill>
              </a:rPr>
              <a:t>Мероприятия по улучшению </a:t>
            </a:r>
            <a:endParaRPr lang="ru-RU" sz="52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5200" b="1" dirty="0" smtClean="0">
                <a:solidFill>
                  <a:srgbClr val="002060"/>
                </a:solidFill>
              </a:rPr>
              <a:t>материально-технической базы</a:t>
            </a:r>
            <a:endParaRPr lang="ru-RU" sz="5200" b="1" dirty="0">
              <a:solidFill>
                <a:srgbClr val="002060"/>
              </a:solidFill>
            </a:endParaRPr>
          </a:p>
          <a:p>
            <a:pPr algn="r"/>
            <a:endParaRPr lang="ru-RU" sz="5200" b="1" dirty="0" smtClean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74720" y="1246495"/>
            <a:ext cx="860091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 smtClean="0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Установлена охранная сигнализация в Центральной библиотеке, центральной детской библиотеке, Константиновской  библиотеке </a:t>
            </a:r>
          </a:p>
          <a:p>
            <a:pPr algn="ctr"/>
            <a:endParaRPr lang="ru-RU" sz="3200" b="1" dirty="0">
              <a:solidFill>
                <a:schemeClr val="accent5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Произошла смена провайдера в </a:t>
            </a:r>
            <a:r>
              <a:rPr lang="ru-RU" sz="3200" b="1" dirty="0" err="1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Баграмовской</a:t>
            </a: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библиотеке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sz="3200" b="1" dirty="0">
              <a:solidFill>
                <a:schemeClr val="accent5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Приобретена библиотечная мебель в  </a:t>
            </a:r>
            <a:r>
              <a:rPr lang="ru-RU" sz="3200" b="1" dirty="0" err="1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Веселёвскую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  </a:t>
            </a: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библиотеку</a:t>
            </a:r>
          </a:p>
          <a:p>
            <a:endParaRPr lang="ru-RU" b="1" dirty="0">
              <a:solidFill>
                <a:srgbClr val="C00000"/>
              </a:solidFill>
              <a:latin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rgbClr val="C00000"/>
              </a:solidFill>
              <a:latin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316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7617" y="-9525"/>
            <a:ext cx="87459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</a:rPr>
              <a:t>Методическая деятельность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92624" y="671691"/>
            <a:ext cx="7975551" cy="595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300" dirty="0"/>
              <a:t>Участие в онлайн совещаниях и </a:t>
            </a:r>
            <a:r>
              <a:rPr lang="ru-RU" sz="2300" dirty="0" err="1"/>
              <a:t>вебинарах</a:t>
            </a:r>
            <a:r>
              <a:rPr lang="ru-RU" sz="2300"/>
              <a:t>, </a:t>
            </a:r>
            <a:r>
              <a:rPr lang="ru-RU" sz="2300" smtClean="0"/>
              <a:t>проводимых </a:t>
            </a:r>
            <a:r>
              <a:rPr lang="ru-RU" sz="2300" dirty="0"/>
              <a:t>Областной научной библиотекой им. Горького. </a:t>
            </a:r>
            <a:endParaRPr lang="ru-RU" sz="2300" dirty="0" smtClean="0"/>
          </a:p>
          <a:p>
            <a:pPr algn="ctr"/>
            <a:endParaRPr lang="ru-RU" sz="2300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300" dirty="0"/>
              <a:t>Было проведено 6 библиотечных семинаров</a:t>
            </a:r>
            <a:r>
              <a:rPr lang="ru-RU" sz="2300" dirty="0" smtClean="0"/>
              <a:t>.</a:t>
            </a:r>
          </a:p>
          <a:p>
            <a:pPr algn="ctr"/>
            <a:endParaRPr lang="ru-RU" sz="2300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300" dirty="0"/>
              <a:t>Активно используется    дистанционное консультирование в режиме «запрос-ответ» с библиотеками</a:t>
            </a:r>
            <a:r>
              <a:rPr lang="ru-RU" sz="2300" dirty="0" smtClean="0"/>
              <a:t>.</a:t>
            </a:r>
          </a:p>
          <a:p>
            <a:pPr algn="ctr"/>
            <a:endParaRPr lang="ru-RU" sz="2300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300" dirty="0"/>
              <a:t>Работа по подготовке библиотечных кадров и повышению их </a:t>
            </a:r>
            <a:r>
              <a:rPr lang="ru-RU" sz="2300" dirty="0" smtClean="0"/>
              <a:t>квалификации </a:t>
            </a:r>
            <a:r>
              <a:rPr lang="ru-RU" sz="2300" dirty="0"/>
              <a:t>делая акцент на обеспечение непрерывности профессионального образования. </a:t>
            </a:r>
            <a:endParaRPr lang="ru-RU" sz="2300" dirty="0" smtClean="0"/>
          </a:p>
          <a:p>
            <a:pPr algn="ctr"/>
            <a:endParaRPr lang="ru-RU" sz="2300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300" dirty="0"/>
              <a:t>Д</a:t>
            </a:r>
            <a:r>
              <a:rPr lang="ru-RU" sz="2300" dirty="0" smtClean="0"/>
              <a:t>истанционные </a:t>
            </a:r>
            <a:r>
              <a:rPr lang="ru-RU" sz="2300" dirty="0"/>
              <a:t>формы обучения в форме онлайн- </a:t>
            </a:r>
            <a:r>
              <a:rPr lang="ru-RU" sz="2300" dirty="0" err="1"/>
              <a:t>вебинары</a:t>
            </a:r>
            <a:r>
              <a:rPr lang="ru-RU" sz="2300" dirty="0"/>
              <a:t>, </a:t>
            </a:r>
            <a:r>
              <a:rPr lang="ru-RU" sz="2300" dirty="0" err="1"/>
              <a:t>видеолекции</a:t>
            </a:r>
            <a:r>
              <a:rPr lang="ru-RU" sz="2300" dirty="0"/>
              <a:t>, онлайн-тренинги, мастер-классы, </a:t>
            </a:r>
            <a:r>
              <a:rPr lang="ru-RU" sz="2300" dirty="0" smtClean="0"/>
              <a:t>интернет-конференции</a:t>
            </a:r>
            <a:r>
              <a:rPr lang="ru-RU" sz="2300" dirty="0"/>
              <a:t>, скайп-встречи.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376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88951" y="1547907"/>
            <a:ext cx="8029301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u="sng" dirty="0">
              <a:solidFill>
                <a:srgbClr val="C00000"/>
              </a:solidFill>
              <a:latin typeface="Century" panose="020406040505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100" dirty="0"/>
              <a:t> ГБУ «Белгородская государственная универсальная научная библиотека» по программе «Конвент специалистов модельных общедоступных библиотек» - </a:t>
            </a:r>
            <a:r>
              <a:rPr lang="ru-RU" sz="2100" b="1" i="1" dirty="0"/>
              <a:t>Дубова Л.Ю</a:t>
            </a:r>
            <a:r>
              <a:rPr lang="ru-RU" sz="2100" b="1" dirty="0"/>
              <a:t>., руководитель.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1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100" dirty="0"/>
              <a:t>ФГБОУ ВО «Московский государственный институт культуры» в рамках федерального проекта «Творческие люди» Национального проекта «Культура» - </a:t>
            </a:r>
            <a:r>
              <a:rPr lang="ru-RU" sz="2100" b="1" i="1" dirty="0"/>
              <a:t>Дубова </a:t>
            </a:r>
            <a:r>
              <a:rPr lang="ru-RU" sz="2100" b="1" i="1" dirty="0" smtClean="0"/>
              <a:t>Л.Ю</a:t>
            </a:r>
            <a:r>
              <a:rPr lang="ru-RU" sz="2100" b="1" dirty="0" smtClean="0"/>
              <a:t>., </a:t>
            </a:r>
            <a:r>
              <a:rPr lang="ru-RU" sz="2100" b="1" dirty="0"/>
              <a:t>руководитель </a:t>
            </a:r>
          </a:p>
          <a:p>
            <a:r>
              <a:rPr lang="ru-RU" sz="2100" dirty="0"/>
              <a:t>     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100" dirty="0"/>
              <a:t>Обучение сотрудников в рамках нацпроекта «Культура» в РНБ: </a:t>
            </a:r>
          </a:p>
          <a:p>
            <a:pPr marL="177796"/>
            <a:r>
              <a:rPr lang="ru-RU" sz="2100" dirty="0" smtClean="0"/>
              <a:t>- </a:t>
            </a:r>
            <a:r>
              <a:rPr lang="ru-RU" sz="2100" b="1" i="1" dirty="0" smtClean="0"/>
              <a:t>Сидорова </a:t>
            </a:r>
            <a:r>
              <a:rPr lang="ru-RU" sz="2100" b="1" i="1" dirty="0"/>
              <a:t>Е.К., </a:t>
            </a:r>
            <a:r>
              <a:rPr lang="ru-RU" sz="2100" dirty="0"/>
              <a:t>заместитель руководителя по работе с детьми, </a:t>
            </a:r>
          </a:p>
          <a:p>
            <a:pPr marL="177796"/>
            <a:r>
              <a:rPr lang="ru-RU" sz="2100" i="1" dirty="0"/>
              <a:t>- </a:t>
            </a:r>
            <a:r>
              <a:rPr lang="ru-RU" sz="2100" b="1" i="1" dirty="0"/>
              <a:t>Назарова О.А., </a:t>
            </a:r>
            <a:r>
              <a:rPr lang="ru-RU" sz="2100" dirty="0"/>
              <a:t>главный </a:t>
            </a:r>
            <a:r>
              <a:rPr lang="ru-RU" sz="2100" dirty="0" smtClean="0"/>
              <a:t>библиотекарь центральной детской          библиотеки,</a:t>
            </a:r>
            <a:endParaRPr lang="ru-RU" sz="2100" dirty="0"/>
          </a:p>
          <a:p>
            <a:pPr marL="177796"/>
            <a:r>
              <a:rPr lang="ru-RU" sz="2100" i="1" dirty="0" smtClean="0"/>
              <a:t> - </a:t>
            </a:r>
            <a:r>
              <a:rPr lang="ru-RU" sz="2100" b="1" i="1" dirty="0"/>
              <a:t>Тихонович С.А</a:t>
            </a:r>
            <a:r>
              <a:rPr lang="ru-RU" sz="2100" b="1" dirty="0"/>
              <a:t>., </a:t>
            </a:r>
            <a:r>
              <a:rPr lang="ru-RU" sz="2100" dirty="0"/>
              <a:t>заведующая </a:t>
            </a:r>
            <a:r>
              <a:rPr lang="ru-RU" sz="2100" dirty="0" err="1"/>
              <a:t>Батуринской</a:t>
            </a:r>
            <a:r>
              <a:rPr lang="ru-RU" sz="2100" dirty="0"/>
              <a:t> сельской библиотекой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99954" y="-72645"/>
            <a:ext cx="102072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Мероприятия по повышению квалификации сотрудников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84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53989" y="1486946"/>
            <a:ext cx="797705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u="sng" dirty="0">
              <a:solidFill>
                <a:srgbClr val="C00000"/>
              </a:solidFill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600" b="1" dirty="0"/>
              <a:t>ГБУК РО «Рязанская областная универсальная научная библиотека им. Горького обучение по программе «Современные технологии </a:t>
            </a:r>
            <a:r>
              <a:rPr lang="ru-RU" sz="2600" b="1" dirty="0" err="1"/>
              <a:t>библиотечно</a:t>
            </a:r>
            <a:r>
              <a:rPr lang="ru-RU" sz="2600" b="1" dirty="0"/>
              <a:t> - информационной деятельности</a:t>
            </a:r>
            <a:r>
              <a:rPr lang="ru-RU" sz="2600" b="1" dirty="0" smtClean="0"/>
              <a:t>»:</a:t>
            </a:r>
            <a:endParaRPr lang="ru-RU" sz="2600" b="1" dirty="0"/>
          </a:p>
          <a:p>
            <a:pPr marL="266693"/>
            <a:r>
              <a:rPr lang="ru-RU" sz="2600" dirty="0" smtClean="0"/>
              <a:t>  </a:t>
            </a:r>
            <a:r>
              <a:rPr lang="ru-RU" sz="2600" b="1" dirty="0" smtClean="0"/>
              <a:t>- </a:t>
            </a:r>
            <a:r>
              <a:rPr lang="ru-RU" sz="2600" b="1" i="1" dirty="0"/>
              <a:t>Кузнецова Е.Н</a:t>
            </a:r>
            <a:r>
              <a:rPr lang="ru-RU" sz="2600" b="1" dirty="0"/>
              <a:t>., </a:t>
            </a:r>
            <a:r>
              <a:rPr lang="ru-RU" sz="2600" b="1" dirty="0" smtClean="0"/>
              <a:t>- </a:t>
            </a:r>
            <a:r>
              <a:rPr lang="ru-RU" sz="2600" dirty="0" smtClean="0"/>
              <a:t>зав</a:t>
            </a:r>
            <a:r>
              <a:rPr lang="ru-RU" sz="2600" dirty="0"/>
              <a:t>. </a:t>
            </a:r>
            <a:r>
              <a:rPr lang="ru-RU" sz="2600" dirty="0" err="1"/>
              <a:t>Баграмовской</a:t>
            </a:r>
            <a:r>
              <a:rPr lang="ru-RU" sz="2600" dirty="0"/>
              <a:t> библиотекой, </a:t>
            </a:r>
          </a:p>
          <a:p>
            <a:pPr marL="266693"/>
            <a:r>
              <a:rPr lang="ru-RU" sz="2600" dirty="0" smtClean="0"/>
              <a:t>   </a:t>
            </a:r>
            <a:r>
              <a:rPr lang="ru-RU" sz="2600" b="1" dirty="0" smtClean="0"/>
              <a:t>- </a:t>
            </a:r>
            <a:r>
              <a:rPr lang="ru-RU" sz="2600" b="1" i="1" dirty="0" err="1"/>
              <a:t>Шоль</a:t>
            </a:r>
            <a:r>
              <a:rPr lang="ru-RU" sz="2600" b="1" i="1" dirty="0"/>
              <a:t> Н.В</a:t>
            </a:r>
            <a:r>
              <a:rPr lang="ru-RU" sz="2600" b="1" dirty="0"/>
              <a:t>., </a:t>
            </a:r>
            <a:r>
              <a:rPr lang="ru-RU" sz="2600" dirty="0"/>
              <a:t>- ведущий библиотекарь </a:t>
            </a:r>
            <a:r>
              <a:rPr lang="ru-RU" sz="2600" dirty="0" err="1"/>
              <a:t>Баграмовской</a:t>
            </a:r>
            <a:r>
              <a:rPr lang="ru-RU" sz="2600" dirty="0"/>
              <a:t> сельской библиотеки, </a:t>
            </a:r>
          </a:p>
          <a:p>
            <a:pPr marL="266693"/>
            <a:r>
              <a:rPr lang="ru-RU" sz="2600" dirty="0" smtClean="0"/>
              <a:t>   </a:t>
            </a:r>
            <a:r>
              <a:rPr lang="ru-RU" sz="2600" b="1" dirty="0" smtClean="0"/>
              <a:t>- </a:t>
            </a:r>
            <a:r>
              <a:rPr lang="ru-RU" sz="2600" b="1" i="1" dirty="0"/>
              <a:t>Булычева И.Н</a:t>
            </a:r>
            <a:r>
              <a:rPr lang="ru-RU" sz="2600" b="1" dirty="0"/>
              <a:t>., </a:t>
            </a:r>
            <a:r>
              <a:rPr lang="ru-RU" sz="2600" b="1" dirty="0" smtClean="0"/>
              <a:t>- </a:t>
            </a:r>
            <a:r>
              <a:rPr lang="ru-RU" sz="2600" dirty="0" smtClean="0"/>
              <a:t>главный </a:t>
            </a:r>
            <a:r>
              <a:rPr lang="ru-RU" sz="2600" dirty="0"/>
              <a:t>библиограф </a:t>
            </a:r>
            <a:r>
              <a:rPr lang="ru-RU" sz="2600" dirty="0" err="1"/>
              <a:t>Баграмовской</a:t>
            </a:r>
            <a:r>
              <a:rPr lang="ru-RU" sz="2600" dirty="0"/>
              <a:t> сельской библиотеки, </a:t>
            </a:r>
          </a:p>
          <a:p>
            <a:pPr marL="266694"/>
            <a:r>
              <a:rPr lang="ru-RU" sz="2600" dirty="0" smtClean="0"/>
              <a:t>  </a:t>
            </a:r>
            <a:r>
              <a:rPr lang="ru-RU" sz="2600" b="1" dirty="0" smtClean="0"/>
              <a:t>-  </a:t>
            </a:r>
            <a:r>
              <a:rPr lang="ru-RU" sz="2600" b="1" i="1" dirty="0" err="1" smtClean="0"/>
              <a:t>Жоголева</a:t>
            </a:r>
            <a:r>
              <a:rPr lang="ru-RU" sz="2600" b="1" i="1" dirty="0" smtClean="0"/>
              <a:t> </a:t>
            </a:r>
            <a:r>
              <a:rPr lang="ru-RU" sz="2600" b="1" i="1" dirty="0"/>
              <a:t>Е.Ф</a:t>
            </a:r>
            <a:r>
              <a:rPr lang="ru-RU" sz="2600" b="1" dirty="0"/>
              <a:t>., </a:t>
            </a:r>
            <a:r>
              <a:rPr lang="ru-RU" sz="2600" b="1" dirty="0" smtClean="0"/>
              <a:t>- </a:t>
            </a:r>
            <a:r>
              <a:rPr lang="ru-RU" sz="2600" dirty="0" smtClean="0"/>
              <a:t>главный </a:t>
            </a:r>
            <a:r>
              <a:rPr lang="ru-RU" sz="2600" dirty="0"/>
              <a:t>библиотекарь центральной библиотеки</a:t>
            </a:r>
            <a:r>
              <a:rPr lang="ru-RU" sz="2600" dirty="0" smtClean="0"/>
              <a:t>.</a:t>
            </a:r>
          </a:p>
          <a:p>
            <a:pPr marL="266694"/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34641" y="-46520"/>
            <a:ext cx="102551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Мероприятия по повышению квалификации сотрудников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586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47289" y="1565324"/>
            <a:ext cx="8429897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694"/>
            <a:endParaRPr lang="ru-RU" sz="2100" dirty="0">
              <a:solidFill>
                <a:srgbClr val="C00000"/>
              </a:solidFill>
            </a:endParaRPr>
          </a:p>
          <a:p>
            <a:pPr marL="552444" indent="-285750" algn="ctr">
              <a:buFont typeface="Wingdings" panose="05000000000000000000" pitchFamily="2" charset="2"/>
              <a:buChar char="Ø"/>
            </a:pPr>
            <a:r>
              <a:rPr lang="ru-RU" sz="2600" dirty="0"/>
              <a:t>курсы повышения квалификации в РГБ  </a:t>
            </a:r>
            <a:r>
              <a:rPr lang="ru-RU" sz="2600" i="1" dirty="0"/>
              <a:t>- </a:t>
            </a:r>
            <a:endParaRPr lang="ru-RU" sz="2600" i="1" dirty="0" smtClean="0"/>
          </a:p>
          <a:p>
            <a:pPr marL="266694" algn="ctr"/>
            <a:r>
              <a:rPr lang="ru-RU" sz="2600" b="1" i="1" dirty="0" smtClean="0"/>
              <a:t>Сидорова </a:t>
            </a:r>
            <a:r>
              <a:rPr lang="ru-RU" sz="2600" b="1" i="1" dirty="0"/>
              <a:t>Е.К</a:t>
            </a:r>
            <a:r>
              <a:rPr lang="ru-RU" sz="2600" b="1" dirty="0"/>
              <a:t>., </a:t>
            </a:r>
            <a:r>
              <a:rPr lang="ru-RU" sz="2600" dirty="0"/>
              <a:t>зам. руководителя, по программе «Управление проектом в рамках создания модельных библиотек» в рамках нацпроекта «Культура».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sz="2600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2600" dirty="0"/>
              <a:t>Переподготовку в Томском государственном университете по программе «Современный библиотекарь: инновации в </a:t>
            </a:r>
            <a:r>
              <a:rPr lang="ru-RU" sz="2600" dirty="0" err="1"/>
              <a:t>библиотечно</a:t>
            </a:r>
            <a:r>
              <a:rPr lang="ru-RU" sz="2600" dirty="0"/>
              <a:t> – информационной деятельности» - </a:t>
            </a:r>
            <a:r>
              <a:rPr lang="ru-RU" sz="2600" b="1" i="1" dirty="0" err="1"/>
              <a:t>Караева</a:t>
            </a:r>
            <a:r>
              <a:rPr lang="ru-RU" sz="2600" b="1" i="1" dirty="0"/>
              <a:t> О.Е</a:t>
            </a:r>
            <a:r>
              <a:rPr lang="ru-RU" sz="2600" b="1" dirty="0"/>
              <a:t>., </a:t>
            </a:r>
            <a:endParaRPr lang="ru-RU" sz="2600" b="1" dirty="0" smtClean="0"/>
          </a:p>
          <a:p>
            <a:pPr algn="ctr"/>
            <a:r>
              <a:rPr lang="ru-RU" sz="2600" dirty="0" smtClean="0"/>
              <a:t>зав</a:t>
            </a:r>
            <a:r>
              <a:rPr lang="ru-RU" sz="2600" dirty="0"/>
              <a:t>. городской библиотекой при СКЦ.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34641" y="-46520"/>
            <a:ext cx="102551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Мероприятия по повышению квалификации сотрудников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505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32167" y="1175657"/>
            <a:ext cx="8263755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u="sng" dirty="0">
              <a:solidFill>
                <a:srgbClr val="C00000"/>
              </a:solidFill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latin typeface="Century Schoolbook" panose="020406040505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2600" dirty="0"/>
              <a:t>Переподготовку в Ростовском АНО Дополнительного профессионального образования «Гуманитарно-технический университет» прошли 5 человек</a:t>
            </a:r>
            <a:r>
              <a:rPr lang="ru-RU" sz="2600" dirty="0" smtClean="0"/>
              <a:t>:</a:t>
            </a:r>
          </a:p>
          <a:p>
            <a:pPr algn="ctr"/>
            <a:r>
              <a:rPr lang="ru-RU" sz="2600" dirty="0" smtClean="0"/>
              <a:t> - </a:t>
            </a:r>
            <a:r>
              <a:rPr lang="ru-RU" sz="2600" b="1" i="1" dirty="0"/>
              <a:t>Хан Е.М</a:t>
            </a:r>
            <a:r>
              <a:rPr lang="ru-RU" sz="2600" b="1" dirty="0"/>
              <a:t>., </a:t>
            </a:r>
            <a:r>
              <a:rPr lang="ru-RU" sz="2600" dirty="0"/>
              <a:t>заведующая отделом комплектования,</a:t>
            </a:r>
          </a:p>
          <a:p>
            <a:pPr algn="ctr"/>
            <a:r>
              <a:rPr lang="ru-RU" sz="2600" dirty="0" smtClean="0"/>
              <a:t> - </a:t>
            </a:r>
            <a:r>
              <a:rPr lang="ru-RU" sz="2600" b="1" i="1" dirty="0"/>
              <a:t>Родина Т.М</a:t>
            </a:r>
            <a:r>
              <a:rPr lang="ru-RU" sz="2600" b="1" dirty="0"/>
              <a:t>., </a:t>
            </a:r>
            <a:r>
              <a:rPr lang="ru-RU" sz="2600" dirty="0"/>
              <a:t>главный библиотекарь-заведующая Пионерской </a:t>
            </a:r>
            <a:r>
              <a:rPr lang="ru-RU" sz="2600" dirty="0" smtClean="0"/>
              <a:t>сельской </a:t>
            </a:r>
            <a:r>
              <a:rPr lang="ru-RU" sz="2600" dirty="0"/>
              <a:t>библиотекой, </a:t>
            </a:r>
          </a:p>
          <a:p>
            <a:pPr algn="ctr"/>
            <a:r>
              <a:rPr lang="ru-RU" sz="2600" dirty="0"/>
              <a:t> </a:t>
            </a:r>
            <a:r>
              <a:rPr lang="ru-RU" sz="2600" dirty="0" smtClean="0"/>
              <a:t>- </a:t>
            </a:r>
            <a:r>
              <a:rPr lang="ru-RU" sz="2600" b="1" i="1" dirty="0"/>
              <a:t>Кудашева М.В</a:t>
            </a:r>
            <a:r>
              <a:rPr lang="ru-RU" sz="2600" b="1" dirty="0"/>
              <a:t>.,  </a:t>
            </a:r>
            <a:r>
              <a:rPr lang="ru-RU" sz="2600" dirty="0"/>
              <a:t>главный библиотекарь-заведующая </a:t>
            </a:r>
            <a:r>
              <a:rPr lang="ru-RU" sz="2600" dirty="0" smtClean="0"/>
              <a:t> </a:t>
            </a:r>
            <a:r>
              <a:rPr lang="ru-RU" sz="2600" dirty="0" err="1" smtClean="0"/>
              <a:t>Дивовской</a:t>
            </a:r>
            <a:r>
              <a:rPr lang="ru-RU" sz="2600" dirty="0" smtClean="0"/>
              <a:t> </a:t>
            </a:r>
            <a:r>
              <a:rPr lang="ru-RU" sz="2600" dirty="0"/>
              <a:t>сельской библиотекой,</a:t>
            </a:r>
          </a:p>
          <a:p>
            <a:pPr algn="ctr"/>
            <a:r>
              <a:rPr lang="ru-RU" sz="2600" dirty="0" smtClean="0"/>
              <a:t> - </a:t>
            </a:r>
            <a:r>
              <a:rPr lang="ru-RU" sz="2600" b="1" i="1" dirty="0" err="1"/>
              <a:t>Артюхина</a:t>
            </a:r>
            <a:r>
              <a:rPr lang="ru-RU" sz="2600" b="1" i="1" dirty="0"/>
              <a:t> С.В</a:t>
            </a:r>
            <a:r>
              <a:rPr lang="ru-RU" sz="2600" b="1" dirty="0"/>
              <a:t>., </a:t>
            </a:r>
            <a:r>
              <a:rPr lang="ru-RU" sz="2600" dirty="0"/>
              <a:t>главный библиотекарь-заведующая </a:t>
            </a:r>
            <a:r>
              <a:rPr lang="ru-RU" sz="2600" dirty="0" err="1"/>
              <a:t>Федякинской</a:t>
            </a:r>
            <a:r>
              <a:rPr lang="ru-RU" sz="2600" dirty="0"/>
              <a:t> сельской библиотекой, </a:t>
            </a:r>
          </a:p>
          <a:p>
            <a:pPr algn="ctr"/>
            <a:r>
              <a:rPr lang="ru-RU" sz="2600" dirty="0" smtClean="0"/>
              <a:t>  - </a:t>
            </a:r>
            <a:r>
              <a:rPr lang="ru-RU" sz="2600" b="1" i="1" dirty="0" err="1"/>
              <a:t>Шоль</a:t>
            </a:r>
            <a:r>
              <a:rPr lang="ru-RU" sz="2600" b="1" i="1" dirty="0"/>
              <a:t> Н.В</a:t>
            </a:r>
            <a:r>
              <a:rPr lang="ru-RU" sz="2600" b="1" dirty="0"/>
              <a:t>., </a:t>
            </a:r>
            <a:r>
              <a:rPr lang="ru-RU" sz="2600" dirty="0"/>
              <a:t>ведущий библиотекарь </a:t>
            </a:r>
            <a:r>
              <a:rPr lang="ru-RU" sz="2600" dirty="0" err="1"/>
              <a:t>Баграмовской</a:t>
            </a:r>
            <a:r>
              <a:rPr lang="ru-RU" sz="2600" dirty="0"/>
              <a:t> </a:t>
            </a:r>
            <a:r>
              <a:rPr lang="ru-RU" sz="2600" dirty="0" smtClean="0"/>
              <a:t>сельской </a:t>
            </a:r>
            <a:r>
              <a:rPr lang="ru-RU" sz="2600" dirty="0"/>
              <a:t>библиотеки.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sz="2600" dirty="0">
              <a:solidFill>
                <a:srgbClr val="C00000"/>
              </a:solidFill>
            </a:endParaRPr>
          </a:p>
          <a:p>
            <a:r>
              <a:rPr lang="ru-RU" dirty="0" smtClean="0">
                <a:solidFill>
                  <a:srgbClr val="C00000"/>
                </a:solidFill>
                <a:latin typeface="Century Schoolbook" panose="02040604050505020304" pitchFamily="18" charset="0"/>
              </a:rPr>
              <a:t>. </a:t>
            </a:r>
            <a:endParaRPr lang="ru-RU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35210" y="0"/>
            <a:ext cx="92576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Мероприятия по повышению квалификации сотрудников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204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72989" y="1400030"/>
            <a:ext cx="779258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u="sng" dirty="0">
              <a:solidFill>
                <a:srgbClr val="C00000"/>
              </a:solidFill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solidFill>
                <a:srgbClr val="C00000"/>
              </a:solidFill>
              <a:latin typeface="Century Schoolbook" panose="02040604050505020304" pitchFamily="18" charset="0"/>
            </a:endParaRPr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r>
              <a:rPr lang="ru-RU" sz="2600" dirty="0"/>
              <a:t>Обучения по охране в центре труда – </a:t>
            </a:r>
            <a:endParaRPr lang="ru-RU" sz="2600" dirty="0" smtClean="0"/>
          </a:p>
          <a:p>
            <a:pPr lvl="0" algn="ctr"/>
            <a:r>
              <a:rPr lang="ru-RU" sz="2600" b="1" i="1" dirty="0" smtClean="0"/>
              <a:t>Дубова </a:t>
            </a:r>
            <a:r>
              <a:rPr lang="ru-RU" sz="2600" b="1" i="1" dirty="0"/>
              <a:t>Л.Ю</a:t>
            </a:r>
            <a:r>
              <a:rPr lang="ru-RU" sz="2600" b="1" dirty="0"/>
              <a:t>., </a:t>
            </a:r>
            <a:r>
              <a:rPr lang="ru-RU" sz="2600" dirty="0"/>
              <a:t>руководитель</a:t>
            </a:r>
          </a:p>
          <a:p>
            <a:pPr algn="ctr"/>
            <a:endParaRPr lang="ru-RU" sz="2600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600" dirty="0"/>
              <a:t>Обучение по пожарной </a:t>
            </a:r>
            <a:r>
              <a:rPr lang="ru-RU" sz="2600" dirty="0" smtClean="0"/>
              <a:t>безопасности: </a:t>
            </a:r>
            <a:endParaRPr lang="ru-RU" sz="2600" dirty="0"/>
          </a:p>
          <a:p>
            <a:pPr algn="ctr"/>
            <a:r>
              <a:rPr lang="ru-RU" sz="2600" dirty="0" smtClean="0"/>
              <a:t>- </a:t>
            </a:r>
            <a:r>
              <a:rPr lang="ru-RU" sz="2600" b="1" i="1" dirty="0" smtClean="0"/>
              <a:t>Дубова </a:t>
            </a:r>
            <a:r>
              <a:rPr lang="ru-RU" sz="2600" b="1" i="1" dirty="0"/>
              <a:t>Л.Ю., </a:t>
            </a:r>
            <a:r>
              <a:rPr lang="ru-RU" sz="2600" dirty="0"/>
              <a:t>руководитель, </a:t>
            </a:r>
          </a:p>
          <a:p>
            <a:pPr algn="ctr"/>
            <a:r>
              <a:rPr lang="ru-RU" sz="2600" dirty="0" smtClean="0"/>
              <a:t>- </a:t>
            </a:r>
            <a:r>
              <a:rPr lang="ru-RU" sz="2600" b="1" i="1" dirty="0" smtClean="0"/>
              <a:t>Спиридонова </a:t>
            </a:r>
            <a:r>
              <a:rPr lang="ru-RU" sz="2600" b="1" i="1" dirty="0"/>
              <a:t>Е.А., </a:t>
            </a:r>
            <a:r>
              <a:rPr lang="ru-RU" sz="2600" dirty="0"/>
              <a:t>заместитель руководителя, </a:t>
            </a:r>
          </a:p>
          <a:p>
            <a:pPr algn="ctr"/>
            <a:r>
              <a:rPr lang="ru-RU" sz="2600" dirty="0" smtClean="0"/>
              <a:t>- </a:t>
            </a:r>
            <a:r>
              <a:rPr lang="ru-RU" sz="2600" b="1" i="1" dirty="0" smtClean="0"/>
              <a:t>Сидорова </a:t>
            </a:r>
            <a:r>
              <a:rPr lang="ru-RU" sz="2600" b="1" i="1" dirty="0"/>
              <a:t>Е.К., </a:t>
            </a:r>
            <a:r>
              <a:rPr lang="ru-RU" sz="2600" dirty="0"/>
              <a:t>заместитель руководителя, </a:t>
            </a:r>
          </a:p>
          <a:p>
            <a:pPr algn="ctr"/>
            <a:r>
              <a:rPr lang="ru-RU" sz="2600" dirty="0" smtClean="0"/>
              <a:t>- </a:t>
            </a:r>
            <a:r>
              <a:rPr lang="ru-RU" sz="2600" b="1" i="1" dirty="0" err="1" smtClean="0"/>
              <a:t>Караева</a:t>
            </a:r>
            <a:r>
              <a:rPr lang="ru-RU" sz="2600" b="1" i="1" dirty="0" smtClean="0"/>
              <a:t> </a:t>
            </a:r>
            <a:r>
              <a:rPr lang="ru-RU" sz="2600" b="1" i="1" dirty="0"/>
              <a:t>О.Е., </a:t>
            </a:r>
            <a:r>
              <a:rPr lang="ru-RU" sz="2600" dirty="0"/>
              <a:t>зав. городской библиотекой при СКЦ, </a:t>
            </a:r>
          </a:p>
          <a:p>
            <a:pPr algn="ctr"/>
            <a:r>
              <a:rPr lang="ru-RU" sz="2600" dirty="0" smtClean="0"/>
              <a:t>- </a:t>
            </a:r>
            <a:r>
              <a:rPr lang="ru-RU" sz="2600" b="1" i="1" dirty="0" smtClean="0"/>
              <a:t>Петрова </a:t>
            </a:r>
            <a:r>
              <a:rPr lang="ru-RU" sz="2600" b="1" i="1" dirty="0"/>
              <a:t>В.В., </a:t>
            </a:r>
            <a:r>
              <a:rPr lang="ru-RU" sz="2600" dirty="0"/>
              <a:t>зав. отделом </a:t>
            </a:r>
            <a:r>
              <a:rPr lang="ru-RU" sz="2600" dirty="0" smtClean="0"/>
              <a:t>обслуживания</a:t>
            </a:r>
            <a:endParaRPr lang="ru-RU" sz="2600" dirty="0"/>
          </a:p>
        </p:txBody>
      </p:sp>
      <p:sp>
        <p:nvSpPr>
          <p:cNvPr id="5" name="TextBox 4"/>
          <p:cNvSpPr txBox="1"/>
          <p:nvPr/>
        </p:nvSpPr>
        <p:spPr>
          <a:xfrm>
            <a:off x="4172989" y="-46520"/>
            <a:ext cx="891684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</a:rPr>
              <a:t>Мероприятия по повышению квалификации сотрудников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552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856411" y="-5484750"/>
            <a:ext cx="9335589" cy="1332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Vivaldi script" panose="02000400000000000000" pitchFamily="2" charset="0"/>
              </a:rPr>
              <a:t>     </a:t>
            </a:r>
            <a:r>
              <a:rPr lang="ru-RU" sz="6000" b="1" dirty="0" smtClean="0">
                <a:solidFill>
                  <a:srgbClr val="002060"/>
                </a:solidFill>
              </a:rPr>
              <a:t>Национальный </a:t>
            </a:r>
            <a:r>
              <a:rPr lang="ru-RU" sz="6000" b="1" dirty="0">
                <a:solidFill>
                  <a:srgbClr val="002060"/>
                </a:solidFill>
              </a:rPr>
              <a:t>проект </a:t>
            </a:r>
            <a:endParaRPr lang="ru-RU" sz="60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     «</a:t>
            </a:r>
            <a:r>
              <a:rPr lang="ru-RU" sz="6000" b="1" dirty="0">
                <a:solidFill>
                  <a:srgbClr val="002060"/>
                </a:solidFill>
              </a:rPr>
              <a:t>Культура»</a:t>
            </a:r>
          </a:p>
          <a:p>
            <a:pPr algn="ctr"/>
            <a:endParaRPr lang="ru-RU" sz="3600" b="1" dirty="0">
              <a:solidFill>
                <a:srgbClr val="C00000"/>
              </a:solidFill>
              <a:latin typeface="Century" panose="02040604050505020304" pitchFamily="18" charset="0"/>
            </a:endParaRPr>
          </a:p>
          <a:p>
            <a:pPr algn="ctr"/>
            <a:r>
              <a:rPr lang="ru-RU" sz="7200" b="1" dirty="0"/>
              <a:t>Победитель –</a:t>
            </a:r>
            <a:r>
              <a:rPr lang="ru-RU" sz="8800" b="1" dirty="0"/>
              <a:t> </a:t>
            </a:r>
          </a:p>
          <a:p>
            <a:pPr algn="ctr"/>
            <a:r>
              <a:rPr lang="ru-RU" sz="6600" b="1" dirty="0">
                <a:solidFill>
                  <a:srgbClr val="002060"/>
                </a:solidFill>
              </a:rPr>
              <a:t>Баграмовская </a:t>
            </a:r>
            <a:r>
              <a:rPr lang="ru-RU" sz="6600" b="1" dirty="0" smtClean="0">
                <a:solidFill>
                  <a:srgbClr val="002060"/>
                </a:solidFill>
              </a:rPr>
              <a:t>сельская библиотека  </a:t>
            </a:r>
            <a:endParaRPr lang="ru-RU" sz="6600" b="1" dirty="0">
              <a:solidFill>
                <a:srgbClr val="002060"/>
              </a:solidFill>
            </a:endParaRPr>
          </a:p>
          <a:p>
            <a:pPr algn="ctr"/>
            <a:endParaRPr lang="ru-RU" sz="4400" b="1" dirty="0"/>
          </a:p>
          <a:p>
            <a:endParaRPr lang="ru-RU" sz="4400" b="1" dirty="0"/>
          </a:p>
          <a:p>
            <a:endParaRPr lang="ru-RU" sz="32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2660" y="0"/>
            <a:ext cx="5409723" cy="54097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927566" y="-4014967"/>
            <a:ext cx="8133805" cy="1021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29</a:t>
            </a:r>
            <a:r>
              <a:rPr lang="ru-RU" sz="6000" b="1" dirty="0" smtClean="0">
                <a:solidFill>
                  <a:srgbClr val="002060"/>
                </a:solidFill>
              </a:rPr>
              <a:t> </a:t>
            </a:r>
            <a:r>
              <a:rPr lang="ru-RU" sz="6000" b="1" dirty="0">
                <a:solidFill>
                  <a:srgbClr val="002060"/>
                </a:solidFill>
              </a:rPr>
              <a:t>декабря состоялось </a:t>
            </a:r>
            <a:endParaRPr lang="ru-RU" sz="60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торжественное </a:t>
            </a:r>
            <a:r>
              <a:rPr lang="ru-RU" sz="6000" b="1" dirty="0">
                <a:solidFill>
                  <a:srgbClr val="002060"/>
                </a:solidFill>
              </a:rPr>
              <a:t>открытие </a:t>
            </a:r>
            <a:r>
              <a:rPr lang="ru-RU" sz="6000" b="1" dirty="0" err="1">
                <a:solidFill>
                  <a:srgbClr val="002060"/>
                </a:solidFill>
              </a:rPr>
              <a:t>Баграмовской</a:t>
            </a:r>
            <a:r>
              <a:rPr lang="ru-RU" sz="6000" b="1" dirty="0">
                <a:solidFill>
                  <a:srgbClr val="002060"/>
                </a:solidFill>
              </a:rPr>
              <a:t> модельной библиотеки </a:t>
            </a:r>
            <a:endParaRPr lang="ru-RU" sz="6600" b="1" dirty="0">
              <a:solidFill>
                <a:srgbClr val="002060"/>
              </a:solidFill>
            </a:endParaRPr>
          </a:p>
          <a:p>
            <a:endParaRPr lang="ru-RU" sz="3200" b="1" dirty="0"/>
          </a:p>
          <a:p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172964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39" y="795601"/>
            <a:ext cx="5923721" cy="4442791"/>
          </a:xfrm>
          <a:prstGeom prst="rect">
            <a:avLst/>
          </a:prstGeom>
          <a:effectLst>
            <a:outerShdw blurRad="50800" dist="279400" dir="14040000" algn="r" rotWithShape="0">
              <a:prstClr val="black">
                <a:alpha val="48000"/>
              </a:prst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752" y="1819473"/>
            <a:ext cx="5387012" cy="4040259"/>
          </a:xfrm>
          <a:prstGeom prst="rect">
            <a:avLst/>
          </a:prstGeom>
          <a:effectLst>
            <a:outerShdw blurRad="50800" dist="381000" dir="2700000" algn="tl" rotWithShape="0">
              <a:prstClr val="black">
                <a:alpha val="45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60987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087"/>
          <a:stretch/>
        </p:blipFill>
        <p:spPr>
          <a:xfrm>
            <a:off x="650558" y="583860"/>
            <a:ext cx="6074919" cy="3221785"/>
          </a:xfrm>
          <a:prstGeom prst="rect">
            <a:avLst/>
          </a:prstGeom>
          <a:effectLst>
            <a:outerShdw blurRad="50800" dist="647700" dir="1224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72" y="2298778"/>
            <a:ext cx="5590333" cy="4192750"/>
          </a:xfrm>
          <a:prstGeom prst="rect">
            <a:avLst/>
          </a:prstGeom>
          <a:effectLst>
            <a:outerShdw blurRad="50800" dist="330200" dir="252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3325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099" y="2077364"/>
            <a:ext cx="5549348" cy="4162011"/>
          </a:xfrm>
          <a:prstGeom prst="rect">
            <a:avLst/>
          </a:prstGeom>
          <a:effectLst>
            <a:outerShdw blurRad="50800" dist="533400" dir="37800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4" y="632171"/>
            <a:ext cx="5497230" cy="3665535"/>
          </a:xfrm>
          <a:prstGeom prst="rect">
            <a:avLst/>
          </a:prstGeom>
          <a:effectLst>
            <a:outerShdw blurRad="50800" dist="317500" dir="13500000" algn="tr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29147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13" y="428563"/>
            <a:ext cx="6171839" cy="3115825"/>
          </a:xfrm>
          <a:prstGeom prst="rect">
            <a:avLst/>
          </a:prstGeom>
          <a:effectLst>
            <a:outerShdw blurRad="50800" dist="622300" dir="1224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006" y="3671451"/>
            <a:ext cx="5458191" cy="2847647"/>
          </a:xfrm>
          <a:prstGeom prst="rect">
            <a:avLst/>
          </a:prstGeom>
          <a:effectLst>
            <a:outerShdw blurRad="50800" dist="254000" dir="234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57912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059" y="2224449"/>
            <a:ext cx="5574850" cy="4186705"/>
          </a:xfrm>
          <a:prstGeom prst="rect">
            <a:avLst/>
          </a:prstGeom>
          <a:effectLst>
            <a:outerShdw blurRad="50800" dist="457200" dir="288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792" y="605508"/>
            <a:ext cx="5858295" cy="3905531"/>
          </a:xfrm>
          <a:prstGeom prst="rect">
            <a:avLst/>
          </a:prstGeom>
          <a:effectLst>
            <a:outerShdw blurRad="50800" dist="495300" dir="1308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92144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44" y="1508147"/>
            <a:ext cx="4021127" cy="301584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732" y="1508147"/>
            <a:ext cx="4520272" cy="339020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68293" y="-61513"/>
            <a:ext cx="110924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b="1" dirty="0">
                <a:solidFill>
                  <a:prstClr val="black"/>
                </a:solidFill>
              </a:rPr>
              <a:t>29 января состоялся </a:t>
            </a:r>
            <a:r>
              <a:rPr lang="ru-RU" sz="4800" b="1" dirty="0" smtClean="0">
                <a:solidFill>
                  <a:prstClr val="black"/>
                </a:solidFill>
              </a:rPr>
              <a:t>рабочий </a:t>
            </a:r>
            <a:r>
              <a:rPr lang="ru-RU" sz="4800" b="1" dirty="0">
                <a:solidFill>
                  <a:prstClr val="black"/>
                </a:solidFill>
              </a:rPr>
              <a:t>визит </a:t>
            </a:r>
          </a:p>
          <a:p>
            <a:pPr lvl="0" algn="ctr"/>
            <a:r>
              <a:rPr lang="ru-RU" sz="4800" b="1" dirty="0">
                <a:solidFill>
                  <a:prstClr val="black"/>
                </a:solidFill>
              </a:rPr>
              <a:t>в обновленную библиотеку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4504" y="4643012"/>
            <a:ext cx="49029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u="sng" dirty="0">
                <a:solidFill>
                  <a:srgbClr val="002060"/>
                </a:solidFill>
              </a:rPr>
              <a:t>Губернатора </a:t>
            </a:r>
            <a:endParaRPr lang="ru-RU" sz="3600" b="1" u="sng" dirty="0" smtClean="0">
              <a:solidFill>
                <a:srgbClr val="002060"/>
              </a:solidFill>
            </a:endParaRPr>
          </a:p>
          <a:p>
            <a:pPr lvl="0" algn="ctr"/>
            <a:r>
              <a:rPr lang="ru-RU" sz="3600" b="1" u="sng" dirty="0" smtClean="0">
                <a:solidFill>
                  <a:srgbClr val="002060"/>
                </a:solidFill>
              </a:rPr>
              <a:t>Рязанской </a:t>
            </a:r>
            <a:r>
              <a:rPr lang="ru-RU" sz="3600" b="1" u="sng" dirty="0">
                <a:solidFill>
                  <a:srgbClr val="002060"/>
                </a:solidFill>
              </a:rPr>
              <a:t>области </a:t>
            </a:r>
          </a:p>
          <a:p>
            <a:pPr lvl="0" algn="ctr"/>
            <a:r>
              <a:rPr lang="ru-RU" sz="3600" b="1" u="sng" dirty="0">
                <a:solidFill>
                  <a:srgbClr val="002060"/>
                </a:solidFill>
              </a:rPr>
              <a:t>Николая Любимова 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65074" y="4898351"/>
            <a:ext cx="66862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u="sng" dirty="0">
                <a:solidFill>
                  <a:srgbClr val="002060"/>
                </a:solidFill>
              </a:rPr>
              <a:t>Министра </a:t>
            </a:r>
            <a:r>
              <a:rPr lang="ru-RU" sz="3600" b="1" u="sng" dirty="0" smtClean="0">
                <a:solidFill>
                  <a:srgbClr val="002060"/>
                </a:solidFill>
              </a:rPr>
              <a:t>культуры </a:t>
            </a:r>
            <a:r>
              <a:rPr lang="ru-RU" sz="3600" b="1" u="sng" dirty="0">
                <a:solidFill>
                  <a:srgbClr val="002060"/>
                </a:solidFill>
              </a:rPr>
              <a:t>и туризма Рязанской области </a:t>
            </a:r>
          </a:p>
          <a:p>
            <a:pPr lvl="0" algn="ctr"/>
            <a:r>
              <a:rPr lang="ru-RU" sz="3600" b="1" u="sng" dirty="0">
                <a:solidFill>
                  <a:srgbClr val="002060"/>
                </a:solidFill>
              </a:rPr>
              <a:t>Виталия Попова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225798" y="5181936"/>
            <a:ext cx="4411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b="1" dirty="0">
                <a:solidFill>
                  <a:srgbClr val="002060"/>
                </a:solidFill>
              </a:rPr>
              <a:t>и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145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46" y="2258202"/>
            <a:ext cx="3783495" cy="2837621"/>
          </a:xfrm>
          <a:prstGeom prst="rect">
            <a:avLst/>
          </a:prstGeom>
          <a:effectLst>
            <a:outerShdw blurRad="266700" dir="10800000" sx="105000" sy="105000" algn="r" rotWithShape="0">
              <a:prstClr val="black">
                <a:alpha val="72000"/>
              </a:prst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802" y="2040488"/>
            <a:ext cx="3227318" cy="4303090"/>
          </a:xfrm>
          <a:prstGeom prst="rect">
            <a:avLst/>
          </a:prstGeom>
          <a:effectLst>
            <a:outerShdw blurRad="254000" dist="444500" dir="4320000" algn="l" rotWithShape="0">
              <a:prstClr val="black">
                <a:alpha val="7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282" y="2859094"/>
            <a:ext cx="3896141" cy="2922105"/>
          </a:xfrm>
          <a:prstGeom prst="rect">
            <a:avLst/>
          </a:prstGeom>
          <a:effectLst>
            <a:outerShdw blurRad="723900" dist="469900" algn="tl" rotWithShape="0">
              <a:prstClr val="black">
                <a:alpha val="79000"/>
              </a:prst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121920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900" b="1" u="sng" dirty="0" err="1" smtClean="0">
                <a:solidFill>
                  <a:srgbClr val="002060"/>
                </a:solidFill>
              </a:rPr>
              <a:t>Веселёвская</a:t>
            </a:r>
            <a:r>
              <a:rPr lang="ru-RU" sz="3900" b="1" u="sng" dirty="0" smtClean="0">
                <a:solidFill>
                  <a:srgbClr val="002060"/>
                </a:solidFill>
              </a:rPr>
              <a:t> </a:t>
            </a:r>
            <a:r>
              <a:rPr lang="ru-RU" sz="3900" b="1" u="sng" dirty="0">
                <a:solidFill>
                  <a:srgbClr val="002060"/>
                </a:solidFill>
              </a:rPr>
              <a:t>сельская библиотека  </a:t>
            </a:r>
            <a:r>
              <a:rPr lang="ru-RU" sz="3900" b="1" dirty="0">
                <a:solidFill>
                  <a:srgbClr val="002060"/>
                </a:solidFill>
              </a:rPr>
              <a:t>- </a:t>
            </a:r>
            <a:endParaRPr lang="ru-RU" sz="39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3900" b="1" dirty="0" smtClean="0">
                <a:solidFill>
                  <a:srgbClr val="002060"/>
                </a:solidFill>
              </a:rPr>
              <a:t>лучшее </a:t>
            </a:r>
            <a:r>
              <a:rPr lang="ru-RU" sz="3900" b="1" dirty="0">
                <a:solidFill>
                  <a:srgbClr val="002060"/>
                </a:solidFill>
              </a:rPr>
              <a:t>учреждение культуры на территории сельских поселений, получила  субсидию 100 </a:t>
            </a:r>
            <a:r>
              <a:rPr lang="ru-RU" sz="3900" b="1" dirty="0" smtClean="0">
                <a:solidFill>
                  <a:srgbClr val="002060"/>
                </a:solidFill>
              </a:rPr>
              <a:t>тыс. руб.</a:t>
            </a:r>
            <a:endParaRPr lang="ru-RU" sz="3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397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03559" y="-6180526"/>
            <a:ext cx="12088441" cy="923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rgbClr val="C00000"/>
              </a:solidFill>
              <a:latin typeface="Vivaldi script" panose="02000400000000000000" pitchFamily="2" charset="0"/>
            </a:endParaRPr>
          </a:p>
          <a:p>
            <a:pPr algn="ctr"/>
            <a:endParaRPr lang="ru-RU" sz="3600" b="1" dirty="0">
              <a:solidFill>
                <a:srgbClr val="C00000"/>
              </a:solidFill>
              <a:latin typeface="Century" panose="02040604050505020304" pitchFamily="18" charset="0"/>
            </a:endParaRPr>
          </a:p>
          <a:p>
            <a:pPr algn="ctr"/>
            <a:r>
              <a:rPr lang="ru-RU" sz="4000" b="1" u="sng" dirty="0" smtClean="0">
                <a:solidFill>
                  <a:srgbClr val="002060"/>
                </a:solidFill>
              </a:rPr>
              <a:t>Данилова Ольга Александровна</a:t>
            </a:r>
            <a:r>
              <a:rPr lang="ru-RU" sz="4000" b="1" dirty="0" smtClean="0">
                <a:solidFill>
                  <a:srgbClr val="002060"/>
                </a:solidFill>
              </a:rPr>
              <a:t>, 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главный библиотекарь-заведующая </a:t>
            </a:r>
          </a:p>
          <a:p>
            <a:pPr algn="ctr"/>
            <a:r>
              <a:rPr lang="ru-RU" sz="4000" b="1" dirty="0" err="1" smtClean="0">
                <a:solidFill>
                  <a:srgbClr val="002060"/>
                </a:solidFill>
              </a:rPr>
              <a:t>Веселёвской</a:t>
            </a:r>
            <a:r>
              <a:rPr lang="ru-RU" sz="4000" b="1" dirty="0" smtClean="0">
                <a:solidFill>
                  <a:srgbClr val="002060"/>
                </a:solidFill>
              </a:rPr>
              <a:t> сельской библиотекой,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стала лауреатом премии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в области библиотечного дела им. Л.Н. Гладковой</a:t>
            </a: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22" y="2986808"/>
            <a:ext cx="5829146" cy="3731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262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04842" y="-5423558"/>
            <a:ext cx="12347239" cy="104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>
                <a:solidFill>
                  <a:srgbClr val="002060"/>
                </a:solidFill>
              </a:rPr>
              <a:t>21 и 25 мая 2021 </a:t>
            </a:r>
            <a:r>
              <a:rPr lang="ru-RU" sz="4400" b="1" dirty="0" smtClean="0">
                <a:solidFill>
                  <a:srgbClr val="002060"/>
                </a:solidFill>
              </a:rPr>
              <a:t>года </a:t>
            </a:r>
            <a:r>
              <a:rPr lang="ru-RU" sz="4400" b="1" dirty="0">
                <a:solidFill>
                  <a:srgbClr val="002060"/>
                </a:solidFill>
              </a:rPr>
              <a:t>в </a:t>
            </a:r>
            <a:r>
              <a:rPr lang="ru-RU" sz="4400" b="1" dirty="0" err="1">
                <a:solidFill>
                  <a:srgbClr val="002060"/>
                </a:solidFill>
              </a:rPr>
              <a:t>Батуринской</a:t>
            </a:r>
            <a:r>
              <a:rPr lang="ru-RU" sz="4400" b="1" dirty="0">
                <a:solidFill>
                  <a:srgbClr val="002060"/>
                </a:solidFill>
              </a:rPr>
              <a:t> сельской библиотеке и центральной библиотеке города Рыбное состоялись открытия центров грамотности.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Это </a:t>
            </a:r>
            <a:r>
              <a:rPr lang="ru-RU" sz="4400" b="1" dirty="0">
                <a:solidFill>
                  <a:srgbClr val="002060"/>
                </a:solidFill>
              </a:rPr>
              <a:t>часть просветительского </a:t>
            </a:r>
            <a:r>
              <a:rPr lang="ru-RU" sz="4400" b="1" dirty="0" smtClean="0">
                <a:solidFill>
                  <a:srgbClr val="002060"/>
                </a:solidFill>
              </a:rPr>
              <a:t>проекта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 </a:t>
            </a:r>
            <a:r>
              <a:rPr lang="ru-RU" sz="4400" b="1" dirty="0">
                <a:solidFill>
                  <a:srgbClr val="002060"/>
                </a:solidFill>
              </a:rPr>
              <a:t>«Библиотека грамотности»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фонда </a:t>
            </a:r>
            <a:r>
              <a:rPr lang="ru-RU" sz="4400" b="1" dirty="0">
                <a:solidFill>
                  <a:srgbClr val="002060"/>
                </a:solidFill>
              </a:rPr>
              <a:t>«Тотальный диктант».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278" y="5010067"/>
            <a:ext cx="3056368" cy="1782618"/>
          </a:xfrm>
          <a:prstGeom prst="rect">
            <a:avLst/>
          </a:prstGeom>
          <a:effectLst>
            <a:outerShdw blurRad="482600" dist="50800" dir="5400000" algn="ctr" rotWithShape="0">
              <a:srgbClr val="000000">
                <a:alpha val="49000"/>
              </a:srgbClr>
            </a:outerShdw>
            <a:softEdge rad="76200"/>
          </a:effectLst>
        </p:spPr>
      </p:pic>
    </p:spTree>
    <p:extLst>
      <p:ext uri="{BB962C8B-B14F-4D97-AF65-F5344CB8AC3E}">
        <p14:creationId xmlns="" xmlns:p14="http://schemas.microsoft.com/office/powerpoint/2010/main" val="243447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837" y="2195091"/>
            <a:ext cx="5128591" cy="3846443"/>
          </a:xfrm>
          <a:prstGeom prst="rect">
            <a:avLst/>
          </a:prstGeom>
          <a:effectLst>
            <a:outerShdw blurRad="50800" dist="508000" dir="2700000" algn="tl" rotWithShape="0">
              <a:schemeClr val="accent5">
                <a:lumMod val="60000"/>
                <a:lumOff val="40000"/>
                <a:alpha val="40000"/>
              </a:scheme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97" y="1065374"/>
            <a:ext cx="5390321" cy="4042741"/>
          </a:xfrm>
          <a:prstGeom prst="rect">
            <a:avLst/>
          </a:prstGeom>
          <a:effectLst>
            <a:outerShdw blurRad="50800" dist="508000" dir="13140000" algn="r" rotWithShape="0">
              <a:schemeClr val="accent5">
                <a:lumMod val="60000"/>
                <a:lumOff val="40000"/>
                <a:alpha val="40000"/>
              </a:scheme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672877" y="522356"/>
            <a:ext cx="64242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Центральная 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библиотека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46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91" y="808343"/>
            <a:ext cx="5333266" cy="3556205"/>
          </a:xfrm>
          <a:prstGeom prst="rect">
            <a:avLst/>
          </a:prstGeom>
          <a:effectLst>
            <a:outerShdw blurRad="50800" dist="393700" dir="1296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894" y="2586446"/>
            <a:ext cx="5719396" cy="3813675"/>
          </a:xfrm>
          <a:prstGeom prst="rect">
            <a:avLst/>
          </a:prstGeom>
          <a:effectLst>
            <a:outerShdw blurRad="50800" dist="3683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086994" y="791312"/>
            <a:ext cx="74951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err="1" smtClean="0">
                <a:solidFill>
                  <a:srgbClr val="002060"/>
                </a:solidFill>
              </a:rPr>
              <a:t>Батуринская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сельская библиотека 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266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580948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53989" y="389575"/>
            <a:ext cx="790217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3600" dirty="0">
                <a:solidFill>
                  <a:srgbClr val="002060"/>
                </a:solidFill>
              </a:rPr>
              <a:t>  Участие в новом проекте в модельных библиотеках </a:t>
            </a:r>
            <a:endParaRPr lang="ru-RU" sz="3600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«</a:t>
            </a:r>
            <a:r>
              <a:rPr lang="ru-RU" sz="3600" b="1" dirty="0">
                <a:solidFill>
                  <a:srgbClr val="002060"/>
                </a:solidFill>
              </a:rPr>
              <a:t>Гений места»</a:t>
            </a:r>
          </a:p>
          <a:p>
            <a:pPr algn="ctr"/>
            <a:endParaRPr lang="ru-RU" sz="3600" dirty="0">
              <a:solidFill>
                <a:srgbClr val="00206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3600" b="1" dirty="0">
                <a:solidFill>
                  <a:srgbClr val="002060"/>
                </a:solidFill>
              </a:rPr>
              <a:t>15 апреля </a:t>
            </a:r>
            <a:r>
              <a:rPr lang="ru-RU" sz="3600" dirty="0">
                <a:solidFill>
                  <a:srgbClr val="002060"/>
                </a:solidFill>
              </a:rPr>
              <a:t>в Рыбновской центральной детской библиотеке состоялась </a:t>
            </a:r>
            <a:r>
              <a:rPr lang="ru-RU" sz="3600" b="1" dirty="0">
                <a:solidFill>
                  <a:srgbClr val="002060"/>
                </a:solidFill>
              </a:rPr>
              <a:t>творческая встреча с библиотекарями муниципальных образований Владимирской области </a:t>
            </a:r>
            <a:r>
              <a:rPr lang="ru-RU" sz="3600" dirty="0">
                <a:solidFill>
                  <a:srgbClr val="002060"/>
                </a:solidFill>
              </a:rPr>
              <a:t>в рамках курсов повышения </a:t>
            </a:r>
            <a:r>
              <a:rPr lang="ru-RU" sz="3600" dirty="0" smtClean="0">
                <a:solidFill>
                  <a:srgbClr val="002060"/>
                </a:solidFill>
              </a:rPr>
              <a:t>квалификации</a:t>
            </a:r>
            <a:endParaRPr lang="ru-RU" sz="3600" dirty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918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46" y="416235"/>
            <a:ext cx="4354901" cy="29032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46" y="3649333"/>
            <a:ext cx="4372319" cy="2914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177" y="2880108"/>
            <a:ext cx="5526156" cy="3684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894105" y="109354"/>
            <a:ext cx="729789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</a:rPr>
              <a:t>Встреча с детской писательницей </a:t>
            </a:r>
            <a:endParaRPr lang="ru-RU" sz="5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5400" b="1" dirty="0" err="1" smtClean="0">
                <a:solidFill>
                  <a:srgbClr val="002060"/>
                </a:solidFill>
              </a:rPr>
              <a:t>Е.Б.Тимашпольской</a:t>
            </a:r>
            <a:r>
              <a:rPr lang="ru-RU" sz="4400" b="1" dirty="0" smtClean="0">
                <a:solidFill>
                  <a:srgbClr val="002060"/>
                </a:solidFill>
                <a:latin typeface="1 Shelley Volante" panose="030306020406070F0B05" pitchFamily="66" charset="0"/>
              </a:rPr>
              <a:t> </a:t>
            </a:r>
            <a:endParaRPr lang="ru-RU" sz="4400" b="1" dirty="0">
              <a:solidFill>
                <a:srgbClr val="002060"/>
              </a:solidFill>
              <a:latin typeface="1 Shelley Volante" panose="030306020406070F0B05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179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672" y="3496299"/>
            <a:ext cx="4382876" cy="29219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751" y="2641440"/>
            <a:ext cx="4166483" cy="27776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63" y="2182445"/>
            <a:ext cx="2988365" cy="44825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214766" y="86895"/>
            <a:ext cx="1219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>
                <a:solidFill>
                  <a:srgbClr val="002060"/>
                </a:solidFill>
                <a:cs typeface="UETUPS+Century Schoolbook"/>
              </a:rPr>
              <a:t>В канун профессионального</a:t>
            </a:r>
            <a:r>
              <a:rPr lang="ru-RU" sz="4000" spc="-18" dirty="0">
                <a:solidFill>
                  <a:srgbClr val="002060"/>
                </a:solidFill>
                <a:cs typeface="UETUPS+Century Schoolbook"/>
              </a:rPr>
              <a:t> </a:t>
            </a:r>
            <a:r>
              <a:rPr lang="ru-RU" sz="4000" dirty="0">
                <a:solidFill>
                  <a:srgbClr val="002060"/>
                </a:solidFill>
                <a:cs typeface="UETUPS+Century Schoolbook"/>
              </a:rPr>
              <a:t>праздника –</a:t>
            </a:r>
          </a:p>
          <a:p>
            <a:pPr marL="342900" lvl="0" algn="ctr"/>
            <a:r>
              <a:rPr lang="ru-RU" sz="4000" dirty="0">
                <a:solidFill>
                  <a:srgbClr val="002060"/>
                </a:solidFill>
                <a:cs typeface="UETUPS+Century Schoolbook"/>
              </a:rPr>
              <a:t>Общероссийского</a:t>
            </a:r>
            <a:r>
              <a:rPr lang="ru-RU" sz="4000" spc="-27" dirty="0">
                <a:solidFill>
                  <a:srgbClr val="002060"/>
                </a:solidFill>
                <a:cs typeface="UETUPS+Century Schoolbook"/>
              </a:rPr>
              <a:t> </a:t>
            </a:r>
            <a:r>
              <a:rPr lang="ru-RU" sz="4000" dirty="0">
                <a:solidFill>
                  <a:srgbClr val="002060"/>
                </a:solidFill>
                <a:cs typeface="UETUPS+Century Schoolbook"/>
              </a:rPr>
              <a:t>дня библиотек</a:t>
            </a:r>
            <a:r>
              <a:rPr lang="ru-RU" sz="4000" spc="11" dirty="0">
                <a:solidFill>
                  <a:srgbClr val="002060"/>
                </a:solidFill>
                <a:cs typeface="UETUPS+Century Schoolbook"/>
              </a:rPr>
              <a:t> </a:t>
            </a:r>
            <a:r>
              <a:rPr lang="ru-RU" sz="4000" dirty="0">
                <a:solidFill>
                  <a:srgbClr val="002060"/>
                </a:solidFill>
                <a:cs typeface="UETUPS+Century Schoolbook"/>
              </a:rPr>
              <a:t>– </a:t>
            </a:r>
            <a:endParaRPr lang="ru-RU" sz="4000" dirty="0" smtClean="0">
              <a:solidFill>
                <a:srgbClr val="002060"/>
              </a:solidFill>
              <a:cs typeface="UETUPS+Century Schoolbook"/>
            </a:endParaRPr>
          </a:p>
          <a:p>
            <a:pPr marL="342900" lvl="0" algn="ctr"/>
            <a:r>
              <a:rPr lang="ru-RU" sz="4000" dirty="0" smtClean="0">
                <a:solidFill>
                  <a:srgbClr val="002060"/>
                </a:solidFill>
                <a:cs typeface="UETUPS+Century Schoolbook"/>
              </a:rPr>
              <a:t>в</a:t>
            </a:r>
            <a:r>
              <a:rPr lang="ru-RU" sz="4000" spc="-12" dirty="0" smtClean="0">
                <a:solidFill>
                  <a:srgbClr val="002060"/>
                </a:solidFill>
                <a:cs typeface="UETUPS+Century Schoolbook"/>
              </a:rPr>
              <a:t> </a:t>
            </a:r>
            <a:r>
              <a:rPr lang="ru-RU" sz="4000" dirty="0" err="1" smtClean="0">
                <a:solidFill>
                  <a:srgbClr val="002060"/>
                </a:solidFill>
                <a:cs typeface="UETUPS+Century Schoolbook"/>
              </a:rPr>
              <a:t>Рыбновской</a:t>
            </a:r>
            <a:r>
              <a:rPr lang="ru-RU" sz="4000" dirty="0" smtClean="0">
                <a:solidFill>
                  <a:srgbClr val="002060"/>
                </a:solidFill>
                <a:cs typeface="UETUPS+Century Schoolbook"/>
              </a:rPr>
              <a:t> центральной </a:t>
            </a:r>
            <a:r>
              <a:rPr lang="ru-RU" sz="4000" dirty="0">
                <a:solidFill>
                  <a:srgbClr val="002060"/>
                </a:solidFill>
                <a:cs typeface="UETUPS+Century Schoolbook"/>
              </a:rPr>
              <a:t>детской </a:t>
            </a:r>
            <a:r>
              <a:rPr lang="ru-RU" sz="4000" dirty="0" smtClean="0">
                <a:solidFill>
                  <a:srgbClr val="002060"/>
                </a:solidFill>
                <a:cs typeface="UETUPS+Century Schoolbook"/>
              </a:rPr>
              <a:t>библиотеке прошёл</a:t>
            </a:r>
            <a:r>
              <a:rPr lang="ru-RU" sz="4000" spc="-17" dirty="0" smtClean="0">
                <a:solidFill>
                  <a:srgbClr val="002060"/>
                </a:solidFill>
                <a:cs typeface="UETUPS+Century Schoolbook"/>
              </a:rPr>
              <a:t> </a:t>
            </a:r>
            <a:r>
              <a:rPr lang="ru-RU" sz="4000" b="1" dirty="0" smtClean="0">
                <a:solidFill>
                  <a:srgbClr val="002060"/>
                </a:solidFill>
                <a:cs typeface="UETUPS+Century Schoolbook"/>
              </a:rPr>
              <a:t>День дублёра</a:t>
            </a:r>
            <a:endParaRPr lang="ru-RU" sz="4000" b="1" dirty="0">
              <a:solidFill>
                <a:srgbClr val="002060"/>
              </a:solidFill>
              <a:cs typeface="UETUPS+Century Schoolbook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77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174" y="2706489"/>
            <a:ext cx="4117616" cy="2745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58" y="2706489"/>
            <a:ext cx="3989332" cy="2659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092" y="3971377"/>
            <a:ext cx="4183997" cy="2789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19694" y="-69669"/>
            <a:ext cx="1195909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rgbClr val="002060"/>
                </a:solidFill>
              </a:rPr>
              <a:t>8 октября 2021 года </a:t>
            </a:r>
            <a:r>
              <a:rPr lang="ru-RU" sz="3600" dirty="0">
                <a:solidFill>
                  <a:srgbClr val="002060"/>
                </a:solidFill>
              </a:rPr>
              <a:t>в рамках </a:t>
            </a:r>
            <a:r>
              <a:rPr lang="ru-RU" sz="3600" b="1" dirty="0">
                <a:solidFill>
                  <a:srgbClr val="002060"/>
                </a:solidFill>
              </a:rPr>
              <a:t>межрегионального фестиваля национальной книги "Читающий мир" </a:t>
            </a:r>
            <a:r>
              <a:rPr lang="ru-RU" sz="3600" dirty="0">
                <a:solidFill>
                  <a:srgbClr val="002060"/>
                </a:solidFill>
              </a:rPr>
              <a:t>в </a:t>
            </a:r>
            <a:r>
              <a:rPr lang="ru-RU" sz="3600" dirty="0" err="1">
                <a:solidFill>
                  <a:srgbClr val="002060"/>
                </a:solidFill>
              </a:rPr>
              <a:t>Рыбновской</a:t>
            </a:r>
            <a:r>
              <a:rPr lang="ru-RU" sz="3600" dirty="0">
                <a:solidFill>
                  <a:srgbClr val="002060"/>
                </a:solidFill>
              </a:rPr>
              <a:t> центральной детской библиотеке состоялась встреча с книжным обозревателем и </a:t>
            </a:r>
            <a:r>
              <a:rPr lang="ru-RU" sz="3600" dirty="0" err="1">
                <a:solidFill>
                  <a:srgbClr val="002060"/>
                </a:solidFill>
              </a:rPr>
              <a:t>блогером</a:t>
            </a:r>
            <a:r>
              <a:rPr lang="ru-RU" sz="3600" dirty="0">
                <a:solidFill>
                  <a:srgbClr val="002060"/>
                </a:solidFill>
              </a:rPr>
              <a:t> из Москвы </a:t>
            </a:r>
            <a:r>
              <a:rPr lang="ru-RU" sz="3600" b="1" dirty="0">
                <a:solidFill>
                  <a:srgbClr val="002060"/>
                </a:solidFill>
              </a:rPr>
              <a:t>Дмитрием </a:t>
            </a:r>
            <a:r>
              <a:rPr lang="ru-RU" sz="3600" b="1" dirty="0" err="1">
                <a:solidFill>
                  <a:srgbClr val="002060"/>
                </a:solidFill>
              </a:rPr>
              <a:t>Гасиным</a:t>
            </a:r>
            <a:endParaRPr lang="ru-RU" sz="3600" b="1" dirty="0">
              <a:solidFill>
                <a:srgbClr val="002060"/>
              </a:solidFill>
            </a:endParaRPr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662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543" y="219716"/>
            <a:ext cx="4578273" cy="3050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17" y="1774515"/>
            <a:ext cx="4523519" cy="4608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935" y="3476961"/>
            <a:ext cx="4769642" cy="3178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80817" y="219716"/>
            <a:ext cx="493436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Районный конкурс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"Рыбное-</a:t>
            </a:r>
            <a:r>
              <a:rPr lang="ru-RU" sz="4400" b="1" dirty="0" smtClean="0">
                <a:solidFill>
                  <a:srgbClr val="002060"/>
                </a:solidFill>
                <a:cs typeface="Times New Roman" pitchFamily="18" charset="0"/>
              </a:rPr>
              <a:t>60</a:t>
            </a:r>
            <a:r>
              <a:rPr lang="ru-RU" sz="4400" b="1" dirty="0" smtClean="0">
                <a:solidFill>
                  <a:srgbClr val="002060"/>
                </a:solidFill>
              </a:rPr>
              <a:t>"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000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5842" y="247470"/>
            <a:ext cx="77127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err="1">
                <a:solidFill>
                  <a:srgbClr val="002060"/>
                </a:solidFill>
              </a:rPr>
              <a:t>Библиочемпионат</a:t>
            </a:r>
            <a:r>
              <a:rPr lang="ru-RU" sz="4800" b="1" dirty="0">
                <a:solidFill>
                  <a:srgbClr val="002060"/>
                </a:solidFill>
              </a:rPr>
              <a:t>  </a:t>
            </a:r>
            <a:endParaRPr lang="ru-RU" sz="48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«</a:t>
            </a:r>
            <a:r>
              <a:rPr lang="ru-RU" sz="4800" b="1" dirty="0">
                <a:solidFill>
                  <a:srgbClr val="002060"/>
                </a:solidFill>
              </a:rPr>
              <a:t>Её Величество – Книга»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76" t="-7179" r="-1276" b="7179"/>
          <a:stretch/>
        </p:blipFill>
        <p:spPr>
          <a:xfrm>
            <a:off x="175438" y="1521039"/>
            <a:ext cx="3081731" cy="4108974"/>
          </a:xfrm>
          <a:prstGeom prst="rect">
            <a:avLst/>
          </a:prstGeom>
          <a:effectLst>
            <a:outerShdw blurRad="50800" dist="266700" dir="52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848" y="2513816"/>
            <a:ext cx="5142016" cy="3761104"/>
          </a:xfrm>
          <a:prstGeom prst="rect">
            <a:avLst/>
          </a:prstGeom>
          <a:effectLst>
            <a:outerShdw blurRad="50800" dist="419100" dir="81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9" t="-7657" r="-319" b="7657"/>
          <a:stretch/>
        </p:blipFill>
        <p:spPr>
          <a:xfrm>
            <a:off x="8952543" y="1521039"/>
            <a:ext cx="3081731" cy="4108974"/>
          </a:xfrm>
          <a:prstGeom prst="rect">
            <a:avLst/>
          </a:prstGeom>
          <a:effectLst>
            <a:outerShdw blurRad="50800" dist="292100" dir="306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900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396342" y="-5167083"/>
            <a:ext cx="8795657" cy="1249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>
                <a:solidFill>
                  <a:srgbClr val="A50021"/>
                </a:solidFill>
                <a:ea typeface="Times New Roman" pitchFamily="18" charset="0"/>
                <a:cs typeface="Times New Roman" pitchFamily="18" charset="0"/>
              </a:rPr>
              <a:t>Областной конкурс для библиотечных специалистов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>
                <a:solidFill>
                  <a:srgbClr val="A50021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A50021"/>
                </a:solidFill>
                <a:ea typeface="Times New Roman" pitchFamily="18" charset="0"/>
                <a:cs typeface="Times New Roman" pitchFamily="18" charset="0"/>
              </a:rPr>
              <a:t>«Профессиональная </a:t>
            </a:r>
            <a:r>
              <a:rPr lang="ru-RU" sz="4400" b="1" dirty="0">
                <a:solidFill>
                  <a:srgbClr val="A50021"/>
                </a:solidFill>
                <a:ea typeface="Times New Roman" pitchFamily="18" charset="0"/>
                <a:cs typeface="Times New Roman" pitchFamily="18" charset="0"/>
              </a:rPr>
              <a:t>удача </a:t>
            </a:r>
            <a:r>
              <a:rPr lang="ru-RU" sz="4400" b="1" dirty="0" smtClean="0">
                <a:solidFill>
                  <a:srgbClr val="A50021"/>
                </a:solidFill>
                <a:ea typeface="Times New Roman" pitchFamily="18" charset="0"/>
                <a:cs typeface="Times New Roman" pitchFamily="18" charset="0"/>
              </a:rPr>
              <a:t>года»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4400" dirty="0">
              <a:solidFill>
                <a:srgbClr val="A50021"/>
              </a:solidFill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 err="1">
                <a:solidFill>
                  <a:srgbClr val="002060"/>
                </a:solidFill>
              </a:rPr>
              <a:t>Рыбновская</a:t>
            </a:r>
            <a:r>
              <a:rPr lang="ru-RU" sz="4800" b="1" dirty="0">
                <a:solidFill>
                  <a:srgbClr val="002060"/>
                </a:solidFill>
              </a:rPr>
              <a:t> </a:t>
            </a:r>
            <a:r>
              <a:rPr lang="ru-RU" sz="4800" b="1" dirty="0" smtClean="0">
                <a:solidFill>
                  <a:srgbClr val="002060"/>
                </a:solidFill>
              </a:rPr>
              <a:t>центральная</a:t>
            </a:r>
          </a:p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ru-RU" sz="4800" b="1" dirty="0">
                <a:solidFill>
                  <a:srgbClr val="002060"/>
                </a:solidFill>
              </a:rPr>
              <a:t>детская библиотека </a:t>
            </a:r>
            <a:r>
              <a:rPr lang="ru-RU" sz="4800" b="1" dirty="0" smtClean="0">
                <a:solidFill>
                  <a:srgbClr val="002060"/>
                </a:solidFill>
              </a:rPr>
              <a:t> - </a:t>
            </a:r>
          </a:p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ru-RU" sz="4800" b="1" dirty="0">
                <a:solidFill>
                  <a:srgbClr val="002060"/>
                </a:solidFill>
              </a:rPr>
              <a:t>лидер на профессиональном фестивале</a:t>
            </a:r>
          </a:p>
          <a:p>
            <a:pPr algn="ctr"/>
            <a:endParaRPr lang="ru-RU" sz="4000" dirty="0"/>
          </a:p>
          <a:p>
            <a:pPr algn="ctr"/>
            <a:endParaRPr lang="ru-RU" sz="4800" b="1" dirty="0">
              <a:latin typeface="Vivaldi script" panose="020004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36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2" y="154598"/>
            <a:ext cx="3213463" cy="18031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982" y="1388881"/>
            <a:ext cx="7302980" cy="4863899"/>
          </a:xfrm>
          <a:prstGeom prst="rect">
            <a:avLst/>
          </a:prstGeom>
          <a:effectLst>
            <a:outerShdw blurRad="50800" dist="355600" dir="2520000" algn="ctr" rotWithShape="0">
              <a:srgbClr val="000000">
                <a:alpha val="69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0626" y="90592"/>
            <a:ext cx="8865693" cy="14724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852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60974" y="-1258405"/>
            <a:ext cx="11784496" cy="7755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defTabSz="914377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C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800" b="1" dirty="0" smtClean="0">
                <a:solidFill>
                  <a:srgbClr val="002060"/>
                </a:solidFill>
              </a:rPr>
              <a:t>Центральная </a:t>
            </a:r>
            <a:r>
              <a:rPr lang="ru-RU" sz="4800" b="1" dirty="0">
                <a:solidFill>
                  <a:srgbClr val="002060"/>
                </a:solidFill>
              </a:rPr>
              <a:t>детская библиотека награждена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800" b="1" dirty="0">
                <a:solidFill>
                  <a:srgbClr val="002060"/>
                </a:solidFill>
              </a:rPr>
              <a:t>Дипломом Всероссийского конкурса "Золотая полка"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800" b="1" dirty="0">
                <a:solidFill>
                  <a:srgbClr val="002060"/>
                </a:solidFill>
              </a:rPr>
              <a:t>за активную и творческую работу по продвижению фонда детской литературы </a:t>
            </a:r>
            <a:endParaRPr lang="ru-RU" sz="88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79" y="60960"/>
            <a:ext cx="4801499" cy="17603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725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4765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97168" y="579358"/>
            <a:ext cx="8229055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/>
              <a:t>В рамках года Науки и Технологий были проведены мероприятия, </a:t>
            </a:r>
            <a:r>
              <a:rPr lang="ru-RU" sz="2800" dirty="0" smtClean="0"/>
              <a:t>посвящённые             100-летию </a:t>
            </a:r>
            <a:r>
              <a:rPr lang="ru-RU" sz="2800" dirty="0"/>
              <a:t>выдающегося мыслителя, общественного деятеля ХХ века, лауреата Нобелевской премии мира, гениального </a:t>
            </a:r>
            <a:r>
              <a:rPr lang="ru-RU" sz="2800" dirty="0" smtClean="0"/>
              <a:t>ученого-физика  </a:t>
            </a:r>
            <a:r>
              <a:rPr lang="ru-RU" sz="2800" dirty="0"/>
              <a:t>А.Д. Сахарова  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/>
              <a:t> Мероприятия к 800-летию со дня рождения русского князя </a:t>
            </a:r>
            <a:r>
              <a:rPr lang="ru-RU" sz="2800" dirty="0" smtClean="0"/>
              <a:t>Александра </a:t>
            </a:r>
            <a:r>
              <a:rPr lang="ru-RU" sz="2800" dirty="0"/>
              <a:t>Невского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/>
              <a:t>Международная культурная акция «Тотальный </a:t>
            </a:r>
            <a:r>
              <a:rPr lang="ru-RU" sz="2800" dirty="0" smtClean="0"/>
              <a:t>диктант»</a:t>
            </a:r>
            <a:endParaRPr lang="ru-RU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800" dirty="0"/>
          </a:p>
          <a:p>
            <a:endParaRPr lang="ru-RU" sz="2000" dirty="0"/>
          </a:p>
          <a:p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32027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03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18273" y="945830"/>
            <a:ext cx="79431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91" indent="-342891">
              <a:buFont typeface="Wingdings" panose="05000000000000000000" pitchFamily="2" charset="2"/>
              <a:buChar char="Ø"/>
            </a:pPr>
            <a:r>
              <a:rPr lang="ru-RU" sz="2400" dirty="0" smtClean="0"/>
              <a:t>Мероприятия </a:t>
            </a:r>
            <a:r>
              <a:rPr lang="ru-RU" sz="2400" dirty="0"/>
              <a:t>ко Дню солидарности в борьбе с терроризмом прошли в библиотеках </a:t>
            </a:r>
            <a:r>
              <a:rPr lang="ru-RU" sz="2400" dirty="0" err="1"/>
              <a:t>Рыбновского</a:t>
            </a:r>
            <a:r>
              <a:rPr lang="ru-RU" sz="2400" dirty="0"/>
              <a:t> </a:t>
            </a:r>
            <a:r>
              <a:rPr lang="ru-RU" sz="2400" dirty="0" smtClean="0"/>
              <a:t>района </a:t>
            </a:r>
            <a:r>
              <a:rPr lang="ru-RU" sz="2400" dirty="0"/>
              <a:t>3 сентября </a:t>
            </a:r>
            <a:endParaRPr lang="ru-RU" sz="2400" dirty="0" smtClean="0"/>
          </a:p>
          <a:p>
            <a:endParaRPr lang="ru-RU" sz="16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/>
              <a:t>Творческая </a:t>
            </a:r>
            <a:r>
              <a:rPr lang="ru-RU" sz="2400" dirty="0" smtClean="0"/>
              <a:t>акция, </a:t>
            </a:r>
            <a:r>
              <a:rPr lang="ru-RU" sz="2400" dirty="0"/>
              <a:t>посвящённая Дню матери «Для мамы с любовью»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6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/>
              <a:t>Мероприятия к 200-летию со дня рождения Н. А. Некрасова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6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/>
              <a:t>Библиотеки </a:t>
            </a:r>
            <a:r>
              <a:rPr lang="ru-RU" sz="2400" dirty="0" err="1"/>
              <a:t>Рыбновского</a:t>
            </a:r>
            <a:r>
              <a:rPr lang="ru-RU" sz="2400" dirty="0"/>
              <a:t> района принимали активное участие в Акции «Спасибо за добро»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286793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420983" y="310146"/>
            <a:ext cx="97710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Всероссийская акция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«</a:t>
            </a: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Б</a:t>
            </a: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иблионочь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- 2021».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Тема акции «Книги – путь к звёздам»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03" y="2365833"/>
            <a:ext cx="5282871" cy="3962153"/>
          </a:xfrm>
          <a:prstGeom prst="rect">
            <a:avLst/>
          </a:prstGeom>
          <a:effectLst>
            <a:outerShdw blurRad="50800" dist="228600" dir="1296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511">
            <a:off x="274774" y="304067"/>
            <a:ext cx="2280484" cy="1614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990" y="2365832"/>
            <a:ext cx="5893833" cy="3962153"/>
          </a:xfrm>
          <a:prstGeom prst="rect">
            <a:avLst/>
          </a:prstGeom>
          <a:effectLst>
            <a:outerShdw blurRad="50800" dist="419100" dir="288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6354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932438" y="0"/>
            <a:ext cx="105286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Всероссийская акция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«</a:t>
            </a: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Библиосумерки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- 2021».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       Тема акции «Книги – путь к звёздам»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4" y="243314"/>
            <a:ext cx="2051753" cy="14523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4" y="2504948"/>
            <a:ext cx="5201039" cy="3468036"/>
          </a:xfrm>
          <a:prstGeom prst="rect">
            <a:avLst/>
          </a:prstGeom>
          <a:effectLst>
            <a:outerShdw blurRad="50800" dist="419100" dir="954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48" y="3151929"/>
            <a:ext cx="5227954" cy="3485983"/>
          </a:xfrm>
          <a:prstGeom prst="rect">
            <a:avLst/>
          </a:prstGeom>
          <a:effectLst>
            <a:outerShdw blurRad="50800" dist="381000" dir="1926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6027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08069" y="414649"/>
            <a:ext cx="96839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Всероссийская акция «</a:t>
            </a: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Б</a:t>
            </a: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иблионочь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- 2021»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Тема акции «Книги – путь к звёздам»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511">
            <a:off x="292190" y="269230"/>
            <a:ext cx="2280484" cy="1614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025" y="2868279"/>
            <a:ext cx="6379041" cy="2940339"/>
          </a:xfrm>
          <a:prstGeom prst="rect">
            <a:avLst/>
          </a:prstGeom>
          <a:effectLst>
            <a:outerShdw blurRad="50800" dist="228600" dir="25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47" y="2760544"/>
            <a:ext cx="4372077" cy="3279058"/>
          </a:xfrm>
          <a:prstGeom prst="rect">
            <a:avLst/>
          </a:prstGeom>
          <a:effectLst>
            <a:outerShdw blurRad="50800" dist="368300" dir="1260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1864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726" y="226140"/>
            <a:ext cx="69996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Интеллектуальный забег </a:t>
            </a:r>
          </a:p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«Бегущая книга»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227" t="1358" r="22483" b="-1"/>
          <a:stretch/>
        </p:blipFill>
        <p:spPr>
          <a:xfrm>
            <a:off x="7602583" y="406617"/>
            <a:ext cx="3954754" cy="2570625"/>
          </a:xfrm>
          <a:prstGeom prst="rect">
            <a:avLst/>
          </a:prstGeom>
          <a:effectLst>
            <a:outerShdw blurRad="50800" dist="342900" dir="187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72" y="2327537"/>
            <a:ext cx="5586290" cy="3724920"/>
          </a:xfrm>
          <a:prstGeom prst="rect">
            <a:avLst/>
          </a:prstGeom>
          <a:effectLst>
            <a:outerShdw blurRad="50800" dist="419100" dir="133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334" y="3513364"/>
            <a:ext cx="4132078" cy="2539093"/>
          </a:xfrm>
          <a:prstGeom prst="rect">
            <a:avLst/>
          </a:prstGeom>
          <a:effectLst>
            <a:outerShdw blurRad="50800" dist="431800" dir="396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9579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28458" y="123243"/>
            <a:ext cx="11329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Акция «Поделись хорошим настроением»</a:t>
            </a:r>
            <a:endParaRPr lang="ru-RU" sz="60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2223" b="17132"/>
          <a:stretch/>
        </p:blipFill>
        <p:spPr>
          <a:xfrm>
            <a:off x="195374" y="2867826"/>
            <a:ext cx="3928274" cy="3176410"/>
          </a:xfrm>
          <a:prstGeom prst="rect">
            <a:avLst/>
          </a:prstGeom>
          <a:effectLst>
            <a:outerShdw blurRad="50800" dist="406400" dir="1404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252" r="14322"/>
          <a:stretch/>
        </p:blipFill>
        <p:spPr>
          <a:xfrm>
            <a:off x="4306528" y="1464402"/>
            <a:ext cx="3773763" cy="2939144"/>
          </a:xfrm>
          <a:prstGeom prst="rect">
            <a:avLst/>
          </a:prstGeom>
          <a:effectLst>
            <a:outerShdw blurRad="50800" dist="228600" dir="162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086" y="2867826"/>
            <a:ext cx="3831401" cy="3071441"/>
          </a:xfrm>
          <a:prstGeom prst="rect">
            <a:avLst/>
          </a:prstGeom>
          <a:effectLst>
            <a:outerShdw blurRad="50800" dist="279400" dir="180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7280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2187171" y="169059"/>
            <a:ext cx="102770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Всероссийская акция 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«Культурная суббота»</a:t>
            </a:r>
            <a:endParaRPr lang="ru-RU" sz="60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549"/>
          <a:stretch/>
        </p:blipFill>
        <p:spPr>
          <a:xfrm>
            <a:off x="5933340" y="438622"/>
            <a:ext cx="5138285" cy="3254477"/>
          </a:xfrm>
          <a:prstGeom prst="rect">
            <a:avLst/>
          </a:prstGeom>
          <a:effectLst>
            <a:outerShdw blurRad="50800" dist="482600" dir="187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73" t="3574" r="9563"/>
          <a:stretch/>
        </p:blipFill>
        <p:spPr>
          <a:xfrm>
            <a:off x="6592699" y="3962662"/>
            <a:ext cx="5114652" cy="2542805"/>
          </a:xfrm>
          <a:prstGeom prst="rect">
            <a:avLst/>
          </a:prstGeom>
          <a:effectLst>
            <a:outerShdw blurRad="50800" dist="355600" dir="198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813" r="18682"/>
          <a:stretch/>
        </p:blipFill>
        <p:spPr>
          <a:xfrm>
            <a:off x="1103495" y="2360791"/>
            <a:ext cx="4121986" cy="3622560"/>
          </a:xfrm>
          <a:prstGeom prst="rect">
            <a:avLst/>
          </a:prstGeom>
          <a:effectLst>
            <a:outerShdw blurRad="50800" dist="469900" dir="1242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7100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546555" y="163181"/>
            <a:ext cx="111870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«Ночь искусств – 2021»,</a:t>
            </a:r>
          </a:p>
          <a:p>
            <a:pPr algn="ctr"/>
            <a:r>
              <a:rPr lang="ru-RU" sz="3600" b="1" dirty="0">
                <a:solidFill>
                  <a:srgbClr val="002060"/>
                </a:solidFill>
              </a:rPr>
              <a:t>п</a:t>
            </a:r>
            <a:r>
              <a:rPr lang="ru-RU" sz="3600" b="1" dirty="0" smtClean="0">
                <a:solidFill>
                  <a:srgbClr val="002060"/>
                </a:solidFill>
              </a:rPr>
              <a:t>освященная Дню народного единства,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Году науки и технологий,</a:t>
            </a:r>
            <a:br>
              <a:rPr lang="ru-RU" sz="3600" b="1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rgbClr val="002060"/>
                </a:solidFill>
              </a:rPr>
              <a:t>200–</a:t>
            </a:r>
            <a:r>
              <a:rPr lang="ru-RU" sz="3600" b="1" dirty="0" err="1" smtClean="0">
                <a:solidFill>
                  <a:srgbClr val="002060"/>
                </a:solidFill>
              </a:rPr>
              <a:t>летию</a:t>
            </a:r>
            <a:r>
              <a:rPr lang="ru-RU" sz="3600" b="1" dirty="0" smtClean="0">
                <a:solidFill>
                  <a:srgbClr val="002060"/>
                </a:solidFill>
              </a:rPr>
              <a:t> со дня рождения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Ф.М. Достоевского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29" t="15640" r="49072" b="25101"/>
          <a:stretch/>
        </p:blipFill>
        <p:spPr>
          <a:xfrm>
            <a:off x="599705" y="363478"/>
            <a:ext cx="3383280" cy="6109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904" t="18771" r="29813" b="25446"/>
          <a:stretch/>
        </p:blipFill>
        <p:spPr>
          <a:xfrm>
            <a:off x="5173171" y="3125253"/>
            <a:ext cx="6365686" cy="3487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03843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0962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Презентация книги 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«Живу в Есенинском краю»,</a:t>
            </a:r>
          </a:p>
          <a:p>
            <a:pPr algn="ctr"/>
            <a:r>
              <a:rPr lang="ru-RU" sz="4400" b="1" dirty="0">
                <a:solidFill>
                  <a:srgbClr val="002060"/>
                </a:solidFill>
              </a:rPr>
              <a:t>в</a:t>
            </a:r>
            <a:r>
              <a:rPr lang="ru-RU" sz="4400" b="1" dirty="0" smtClean="0">
                <a:solidFill>
                  <a:srgbClr val="002060"/>
                </a:solidFill>
              </a:rPr>
              <a:t>стреча с Каревой Е.А.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841" y="3314178"/>
            <a:ext cx="5523762" cy="3105856"/>
          </a:xfrm>
          <a:prstGeom prst="rect">
            <a:avLst/>
          </a:prstGeom>
          <a:effectLst>
            <a:outerShdw blurRad="50800" dist="254000" dir="288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60" y="2411184"/>
            <a:ext cx="5455498" cy="3702233"/>
          </a:xfrm>
          <a:prstGeom prst="rect">
            <a:avLst/>
          </a:prstGeom>
          <a:effectLst>
            <a:outerShdw blurRad="50800" dist="254000" dir="1350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88579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39336" y="74164"/>
            <a:ext cx="12192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Знакомство с новым автором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криминального </a:t>
            </a:r>
            <a:r>
              <a:rPr lang="ru-RU" sz="4400" b="1" dirty="0">
                <a:solidFill>
                  <a:srgbClr val="002060"/>
                </a:solidFill>
              </a:rPr>
              <a:t>романа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 Скуратовым К.В.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98" t="5598" r="8775"/>
          <a:stretch/>
        </p:blipFill>
        <p:spPr>
          <a:xfrm>
            <a:off x="514736" y="2327726"/>
            <a:ext cx="4265478" cy="3657600"/>
          </a:xfrm>
          <a:prstGeom prst="rect">
            <a:avLst/>
          </a:prstGeom>
          <a:effectLst>
            <a:outerShdw blurRad="50800" dist="533400" dir="1224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827" y="2840680"/>
            <a:ext cx="6423644" cy="3611835"/>
          </a:xfrm>
          <a:prstGeom prst="rect">
            <a:avLst/>
          </a:prstGeom>
          <a:effectLst>
            <a:outerShdw blurRad="50800" dist="330200" dir="198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35303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61472" y="511277"/>
            <a:ext cx="5171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Виртуальный </a:t>
            </a:r>
          </a:p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концертный зал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30" y="3519577"/>
            <a:ext cx="5624052" cy="2799184"/>
          </a:xfrm>
          <a:prstGeom prst="rect">
            <a:avLst/>
          </a:prstGeom>
          <a:effectLst>
            <a:outerShdw blurRad="50800" dist="355600" dir="27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962" t="-864" r="7495" b="1"/>
          <a:stretch/>
        </p:blipFill>
        <p:spPr>
          <a:xfrm>
            <a:off x="356257" y="752817"/>
            <a:ext cx="5569835" cy="3215148"/>
          </a:xfrm>
          <a:prstGeom prst="rect">
            <a:avLst/>
          </a:prstGeom>
          <a:effectLst>
            <a:outerShdw blurRad="50800" dist="228600" dir="1332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76598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164" y="1223162"/>
            <a:ext cx="2905815" cy="4353863"/>
          </a:xfrm>
          <a:prstGeom prst="rect">
            <a:avLst/>
          </a:prstGeom>
          <a:effectLst>
            <a:outerShdw blurRad="50800" dist="317500" dir="142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4" y="668439"/>
            <a:ext cx="2905816" cy="4353865"/>
          </a:xfrm>
          <a:prstGeom prst="rect">
            <a:avLst/>
          </a:prstGeom>
          <a:effectLst>
            <a:outerShdw blurRad="50800" dist="266700" dir="133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092" y="1223162"/>
            <a:ext cx="2867138" cy="4295913"/>
          </a:xfrm>
          <a:prstGeom prst="rect">
            <a:avLst/>
          </a:prstGeom>
          <a:effectLst>
            <a:outerShdw blurRad="50800" dist="406400" dir="306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965997" y="5411450"/>
            <a:ext cx="812773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Мастер–класс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«Есенинское лоскутное одеяло»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91840" y="-12496"/>
            <a:ext cx="8900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5400" b="1" dirty="0">
                <a:solidFill>
                  <a:srgbClr val="002060"/>
                </a:solidFill>
              </a:rPr>
              <a:t>Краеведческая деятельность</a:t>
            </a:r>
          </a:p>
        </p:txBody>
      </p:sp>
    </p:spTree>
    <p:extLst>
      <p:ext uri="{BB962C8B-B14F-4D97-AF65-F5344CB8AC3E}">
        <p14:creationId xmlns="" xmlns:p14="http://schemas.microsoft.com/office/powerpoint/2010/main" val="350529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21874" y="178905"/>
            <a:ext cx="9054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Краеведческая деятельность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53948" y="1224187"/>
            <a:ext cx="78220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Библиотекари подготовили </a:t>
            </a:r>
            <a:r>
              <a:rPr lang="ru-RU" sz="3200" b="1" dirty="0">
                <a:solidFill>
                  <a:srgbClr val="002060"/>
                </a:solidFill>
              </a:rPr>
              <a:t>материал для «Энциклопедии древних поселений</a:t>
            </a:r>
            <a:r>
              <a:rPr lang="ru-RU" sz="3200" b="1" dirty="0" smtClean="0">
                <a:solidFill>
                  <a:srgbClr val="002060"/>
                </a:solidFill>
              </a:rPr>
              <a:t>» </a:t>
            </a:r>
            <a:r>
              <a:rPr lang="ru-RU" sz="3200" b="1" dirty="0">
                <a:solidFill>
                  <a:srgbClr val="002060"/>
                </a:solidFill>
              </a:rPr>
              <a:t>Проекта «</a:t>
            </a:r>
            <a:r>
              <a:rPr lang="ru-RU" sz="3200" b="1" dirty="0" smtClean="0">
                <a:solidFill>
                  <a:srgbClr val="002060"/>
                </a:solidFill>
              </a:rPr>
              <a:t>Форума </a:t>
            </a:r>
            <a:r>
              <a:rPr lang="ru-RU" sz="3200" b="1" dirty="0">
                <a:solidFill>
                  <a:srgbClr val="002060"/>
                </a:solidFill>
              </a:rPr>
              <a:t>древних городов» Рязанской областной универсальной библиотеки им. </a:t>
            </a:r>
            <a:r>
              <a:rPr lang="ru-RU" sz="3200" b="1" dirty="0" smtClean="0">
                <a:solidFill>
                  <a:srgbClr val="002060"/>
                </a:solidFill>
              </a:rPr>
              <a:t>Горького</a:t>
            </a:r>
            <a:endParaRPr lang="ru-RU" sz="3200" b="1" dirty="0">
              <a:solidFill>
                <a:srgbClr val="002060"/>
              </a:solidFill>
            </a:endParaRPr>
          </a:p>
          <a:p>
            <a:endParaRPr lang="ru-RU" sz="3200" b="1" dirty="0" smtClean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Библиотекари начали </a:t>
            </a:r>
            <a:r>
              <a:rPr lang="ru-RU" sz="3200" b="1" dirty="0">
                <a:solidFill>
                  <a:srgbClr val="002060"/>
                </a:solidFill>
              </a:rPr>
              <a:t>сбор документов для создания  электронной Книги памяти </a:t>
            </a:r>
            <a:r>
              <a:rPr lang="ru-RU" sz="3200" b="1" dirty="0" smtClean="0">
                <a:solidFill>
                  <a:srgbClr val="002060"/>
                </a:solidFill>
              </a:rPr>
              <a:t>сёл </a:t>
            </a:r>
            <a:r>
              <a:rPr lang="ru-RU" sz="3200" b="1" dirty="0">
                <a:solidFill>
                  <a:srgbClr val="002060"/>
                </a:solidFill>
              </a:rPr>
              <a:t>и </a:t>
            </a:r>
            <a:r>
              <a:rPr lang="ru-RU" sz="3200" b="1" dirty="0" smtClean="0">
                <a:solidFill>
                  <a:srgbClr val="002060"/>
                </a:solidFill>
              </a:rPr>
              <a:t>муниципальных </a:t>
            </a:r>
            <a:r>
              <a:rPr lang="ru-RU" sz="3200" b="1" dirty="0">
                <a:solidFill>
                  <a:srgbClr val="002060"/>
                </a:solidFill>
              </a:rPr>
              <a:t>образований Рыбновского </a:t>
            </a:r>
            <a:r>
              <a:rPr lang="ru-RU" sz="3200" b="1" dirty="0" smtClean="0">
                <a:solidFill>
                  <a:srgbClr val="002060"/>
                </a:solidFill>
              </a:rPr>
              <a:t>района</a:t>
            </a:r>
          </a:p>
          <a:p>
            <a:endParaRPr lang="ru-RU" sz="20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918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21874" y="178905"/>
            <a:ext cx="9054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Краеведческая деятельность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69904" y="867135"/>
            <a:ext cx="78220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</a:endParaRPr>
          </a:p>
          <a:p>
            <a:endParaRPr lang="ru-RU" sz="2000" b="1" dirty="0" smtClean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На </a:t>
            </a:r>
            <a:r>
              <a:rPr lang="ru-RU" sz="3200" b="1" dirty="0">
                <a:solidFill>
                  <a:srgbClr val="002060"/>
                </a:solidFill>
              </a:rPr>
              <a:t>протяжении многих лет все библиотеки ведут исследовательскую работу по сбору и систематизации краеведческих материалов в </a:t>
            </a:r>
            <a:r>
              <a:rPr lang="ru-RU" sz="3200" b="1" i="1" dirty="0">
                <a:solidFill>
                  <a:srgbClr val="002060"/>
                </a:solidFill>
              </a:rPr>
              <a:t>«Летописи населённых пунктов</a:t>
            </a:r>
            <a:r>
              <a:rPr lang="ru-RU" sz="3200" b="1" dirty="0" smtClean="0">
                <a:solidFill>
                  <a:srgbClr val="002060"/>
                </a:solidFill>
              </a:rPr>
              <a:t>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3200" b="1" dirty="0" smtClean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Библиотеки </a:t>
            </a:r>
            <a:r>
              <a:rPr lang="ru-RU" sz="3200" b="1" dirty="0">
                <a:solidFill>
                  <a:srgbClr val="002060"/>
                </a:solidFill>
              </a:rPr>
              <a:t>продолжают вести папку «Библиотеки района в печати», где собираются статьи о деятельности библиотек</a:t>
            </a:r>
          </a:p>
        </p:txBody>
      </p:sp>
    </p:spTree>
    <p:extLst>
      <p:ext uri="{BB962C8B-B14F-4D97-AF65-F5344CB8AC3E}">
        <p14:creationId xmlns="" xmlns:p14="http://schemas.microsoft.com/office/powerpoint/2010/main" val="192323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1" y="99730"/>
            <a:ext cx="12073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IV Международный форум древних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городов.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92" y="2782208"/>
            <a:ext cx="4965824" cy="3724368"/>
          </a:xfrm>
          <a:prstGeom prst="rect">
            <a:avLst/>
          </a:prstGeom>
          <a:effectLst>
            <a:outerShdw blurRad="50800" dist="431800" dir="1296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391" y="2792654"/>
            <a:ext cx="4937967" cy="3703476"/>
          </a:xfrm>
          <a:prstGeom prst="rect">
            <a:avLst/>
          </a:prstGeom>
          <a:effectLst>
            <a:outerShdw blurRad="50800" dist="342900" dir="306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00297" y="877452"/>
            <a:ext cx="117561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Круглый стол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«Мой </a:t>
            </a:r>
            <a:r>
              <a:rPr lang="ru-RU" sz="4000" b="1" dirty="0">
                <a:solidFill>
                  <a:srgbClr val="002060"/>
                </a:solidFill>
              </a:rPr>
              <a:t>город привольно раскинулся </a:t>
            </a:r>
            <a:r>
              <a:rPr lang="ru-RU" sz="4000" b="1" dirty="0" smtClean="0">
                <a:solidFill>
                  <a:srgbClr val="002060"/>
                </a:solidFill>
              </a:rPr>
              <a:t>вдаль».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602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6747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IV Международный форум древних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городов.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66451" y="843547"/>
            <a:ext cx="82590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Волонтерская акция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4000" b="1" dirty="0">
                <a:solidFill>
                  <a:srgbClr val="002060"/>
                </a:solidFill>
              </a:rPr>
              <a:t>«Культурный десант древних городов</a:t>
            </a:r>
            <a:r>
              <a:rPr lang="ru-RU" sz="4000" b="1" dirty="0" smtClean="0">
                <a:solidFill>
                  <a:srgbClr val="002060"/>
                </a:solidFill>
              </a:rPr>
              <a:t>».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85" y="2979693"/>
            <a:ext cx="5249086" cy="3477520"/>
          </a:xfrm>
          <a:prstGeom prst="rect">
            <a:avLst/>
          </a:prstGeom>
          <a:effectLst>
            <a:outerShdw blurRad="50800" dist="444500" dir="133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634" y="2965503"/>
            <a:ext cx="5270504" cy="3491709"/>
          </a:xfrm>
          <a:prstGeom prst="rect">
            <a:avLst/>
          </a:prstGeom>
          <a:effectLst>
            <a:outerShdw blurRad="50800" dist="292100" dir="288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89314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-10314762"/>
            <a:ext cx="6096000" cy="410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450203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829296"/>
            <a:ext cx="875930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</a:t>
            </a:r>
            <a:endParaRPr kumimoji="0" lang="ru-RU" sz="2000" b="0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1" y="1028345"/>
            <a:ext cx="82266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91" marR="0" lvl="0" indent="-34289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891" marR="0" lvl="0" indent="-34289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891" marR="0" lvl="0" indent="-34289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74" y="2429734"/>
            <a:ext cx="5304054" cy="3978040"/>
          </a:xfrm>
          <a:prstGeom prst="rect">
            <a:avLst/>
          </a:prstGeom>
          <a:effectLst>
            <a:outerShdw blurRad="50800" dist="431800" dir="126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593" y="2429734"/>
            <a:ext cx="5310708" cy="3983031"/>
          </a:xfrm>
          <a:prstGeom prst="rect">
            <a:avLst/>
          </a:prstGeom>
          <a:effectLst>
            <a:outerShdw blurRad="50800" dist="355600" dir="216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21920" y="128662"/>
            <a:ext cx="118212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К </a:t>
            </a:r>
            <a:r>
              <a:rPr lang="ru-RU" sz="3600" b="1" dirty="0" smtClean="0">
                <a:solidFill>
                  <a:srgbClr val="002060"/>
                </a:solidFill>
                <a:cs typeface="Times New Roman" pitchFamily="18" charset="0"/>
              </a:rPr>
              <a:t>60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-летию 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г. Рыбное в </a:t>
            </a:r>
            <a:r>
              <a:rPr kumimoji="0" lang="ru-RU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Рыбновской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центральной библиотеке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прошла 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презентация 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2-го 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дополненного издания книги «</a:t>
            </a:r>
            <a:r>
              <a:rPr kumimoji="0" lang="ru-RU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Рыбновская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земля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»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950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44734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4212</TotalTime>
  <Words>1225</Words>
  <Application>Microsoft Office PowerPoint</Application>
  <PresentationFormat>Произвольный</PresentationFormat>
  <Paragraphs>410</Paragraphs>
  <Slides>66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67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библиотек Рыбновского района в 2019 году</dc:title>
  <dc:creator>Пользователь</dc:creator>
  <cp:lastModifiedBy>user</cp:lastModifiedBy>
  <cp:revision>299</cp:revision>
  <dcterms:created xsi:type="dcterms:W3CDTF">2020-02-01T11:09:06Z</dcterms:created>
  <dcterms:modified xsi:type="dcterms:W3CDTF">2022-02-09T16:39:38Z</dcterms:modified>
</cp:coreProperties>
</file>