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49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94" r:id="rId6"/>
    <p:sldId id="260" r:id="rId7"/>
    <p:sldId id="298" r:id="rId8"/>
    <p:sldId id="299" r:id="rId9"/>
    <p:sldId id="303" r:id="rId10"/>
    <p:sldId id="262" r:id="rId11"/>
    <p:sldId id="283" r:id="rId12"/>
    <p:sldId id="308" r:id="rId13"/>
    <p:sldId id="309" r:id="rId14"/>
    <p:sldId id="324" r:id="rId15"/>
    <p:sldId id="311" r:id="rId16"/>
    <p:sldId id="317" r:id="rId17"/>
    <p:sldId id="266" r:id="rId18"/>
    <p:sldId id="312" r:id="rId19"/>
    <p:sldId id="313" r:id="rId20"/>
    <p:sldId id="314" r:id="rId21"/>
    <p:sldId id="315" r:id="rId22"/>
    <p:sldId id="320" r:id="rId23"/>
    <p:sldId id="325" r:id="rId24"/>
    <p:sldId id="322" r:id="rId25"/>
    <p:sldId id="268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9D8E"/>
    <a:srgbClr val="1CBE2F"/>
    <a:srgbClr val="B5B525"/>
    <a:srgbClr val="7737EB"/>
    <a:srgbClr val="B56B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569" autoAdjust="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8A1652-B154-4F1E-AD41-727C9DB6E7E4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B9C2EC1-60B5-4796-A8C7-CD99DAB175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A5830-6671-4968-A0D2-25086A772D26}" type="datetimeFigureOut">
              <a:rPr lang="ru-RU"/>
              <a:pPr>
                <a:defRPr/>
              </a:pPr>
              <a:t>10.02.2022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21410-37DF-46AA-AD68-4C29303A22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032D1-AEDC-4AE7-B540-269CA5D92872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377F2-1FCF-4FAC-AAB6-55F50EAA07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A1F1C-0708-4CBE-AB42-8BAB2C07720A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FE063-A455-48C5-8166-15C37663E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C462C-59EB-4FC6-B044-594AF75B8F12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CFD47-3A0A-4C74-8296-74E5D9B28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3A3DB-EF0C-4C56-B2A4-FE263269483A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7648F-811B-4CA4-A5EE-F3C8F41C7F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8DC31-E005-4657-8E7D-E1E8211BEA45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9484-4AFA-4DFB-8ABA-B485028E96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5D5BA-AE3C-4A2A-81B6-9CD959F8B340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C87AA-49E3-4B05-86CC-19D5EA4648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064FC-58EA-40E3-9D66-3ADA9A5F7A02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B8B30-91C6-42C3-B66D-8310802184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93060-1748-4373-B112-61B0BDA4B23C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E3255-C01C-4D27-BAA4-C5B51BBAD2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3076C-2321-4AB5-B35E-48BCAE7F9BD7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23C76-2BB4-47D8-8DBD-CF2BEE80D6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13"/>
          <p:cNvSpPr txBox="1"/>
          <p:nvPr/>
        </p:nvSpPr>
        <p:spPr>
          <a:xfrm>
            <a:off x="1808163" y="647700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“</a:t>
            </a:r>
          </a:p>
        </p:txBody>
      </p:sp>
      <p:sp>
        <p:nvSpPr>
          <p:cNvPr id="7" name="TextBox 14"/>
          <p:cNvSpPr txBox="1"/>
          <p:nvPr/>
        </p:nvSpPr>
        <p:spPr>
          <a:xfrm>
            <a:off x="8169275" y="290512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7B929-F053-4480-82AA-21098A6D74A4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939AD-1BEF-4D40-BA9A-3C6FDC18B6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F4550-B2DD-4106-8412-CD8C4B4904D6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CFAB1-6D73-4D85-B470-4E678E8D84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10"/>
          <p:cNvSpPr txBox="1"/>
          <p:nvPr/>
        </p:nvSpPr>
        <p:spPr>
          <a:xfrm>
            <a:off x="1808163" y="647700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“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8169275" y="290512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0F83B-F613-4709-8B47-4FFA518563A4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2E422-C598-421B-82D9-582AA19D8D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11A78-F93B-4B55-8B32-B88CE1B4AAF5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2B952-40F7-4AF3-9804-F7E6746EC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01681-2088-4C57-8C6D-56B6465BAA5E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BA320-644B-45DE-97BC-65A642F425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AAA87-D830-4D6B-B434-45B34F8AF732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14F24-F115-442A-AEF7-DAB930577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E9013F2-7041-4860-9076-8FA35E1CE2DF}" type="datetimeFigureOut">
              <a:rPr lang="en-US"/>
              <a:pPr>
                <a:defRPr/>
              </a:pPr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165C5772-5D32-48E6-B6E3-EE33B3A36E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6" r:id="rId1"/>
    <p:sldLayoutId id="2147484567" r:id="rId2"/>
    <p:sldLayoutId id="2147484568" r:id="rId3"/>
    <p:sldLayoutId id="2147484569" r:id="rId4"/>
    <p:sldLayoutId id="2147484570" r:id="rId5"/>
    <p:sldLayoutId id="2147484571" r:id="rId6"/>
    <p:sldLayoutId id="2147484572" r:id="rId7"/>
    <p:sldLayoutId id="2147484573" r:id="rId8"/>
    <p:sldLayoutId id="2147484574" r:id="rId9"/>
    <p:sldLayoutId id="2147484575" r:id="rId10"/>
    <p:sldLayoutId id="2147484576" r:id="rId11"/>
    <p:sldLayoutId id="2147484577" r:id="rId12"/>
    <p:sldLayoutId id="2147484578" r:id="rId13"/>
    <p:sldLayoutId id="2147484579" r:id="rId14"/>
    <p:sldLayoutId id="2147484580" r:id="rId15"/>
    <p:sldLayoutId id="2147484581" r:id="rId16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3.jpeg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6.jpeg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62262" y="423862"/>
            <a:ext cx="5791200" cy="5562600"/>
          </a:xfrm>
          <a:effectLst>
            <a:outerShdw dist="12700" dir="5400000" algn="ctr">
              <a:srgbClr val="000000"/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>
            <a:sp3d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Итоги финансово – хозяйственной деятельности учреждений культуры за 2021 г.</a:t>
            </a:r>
            <a:endParaRPr lang="ru-RU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0" y="685800"/>
            <a:ext cx="5421313" cy="1981200"/>
          </a:xfrm>
        </p:spPr>
        <p:txBody>
          <a:bodyPr/>
          <a:lstStyle/>
          <a:p>
            <a:pPr algn="ctr" eaLnBrk="1" hangingPunct="1"/>
            <a:r>
              <a:rPr lang="ru-RU" sz="2000" b="1" smtClean="0">
                <a:solidFill>
                  <a:schemeClr val="tx1"/>
                </a:solidFill>
              </a:rPr>
              <a:t>МКУ «Централизованная бухгалтерия по обслуживанию муниципальных учреждений культуры Рыбновского муниципального района Рязанской области»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 rot="20179501">
            <a:off x="888710" y="601652"/>
            <a:ext cx="1648406" cy="581259"/>
          </a:xfrm>
          <a:prstGeom prst="rect">
            <a:avLst/>
          </a:prstGeom>
          <a:effectLst>
            <a:outerShdw blurRad="50800" dist="76200" dir="19200000" algn="bl" rotWithShape="0">
              <a:schemeClr val="tx2">
                <a:alpha val="95000"/>
              </a:schemeClr>
            </a:outerShdw>
          </a:effectLst>
        </p:spPr>
        <p:txBody>
          <a:bodyPr lIns="45720" tIns="0" rIns="45720" bIns="0">
            <a:prstTxWarp prst="textChevron">
              <a:avLst/>
            </a:prstTxWarp>
            <a:normAutofit/>
          </a:bodyPr>
          <a:lstStyle>
            <a:lvl1pPr marL="0" indent="0" algn="r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None/>
              <a:defRPr kumimoji="0" sz="2200" kern="1200" baseline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None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ru-RU" sz="2000" i="1" dirty="0" smtClean="0">
                <a:solidFill>
                  <a:srgbClr val="C00000"/>
                </a:solidFill>
                <a:latin typeface="Arial Black" panose="020B0A04020102020204" pitchFamily="34" charset="0"/>
                <a:ea typeface="GungsuhChe" panose="02030609000101010101" pitchFamily="49" charset="-127"/>
              </a:rPr>
              <a:t>3216,54</a:t>
            </a:r>
            <a:endParaRPr lang="ru-RU" sz="2000" i="1" dirty="0">
              <a:solidFill>
                <a:srgbClr val="C00000"/>
              </a:solidFill>
              <a:latin typeface="Arial Black" panose="020B0A04020102020204" pitchFamily="34" charset="0"/>
              <a:ea typeface="GungsuhChe" panose="02030609000101010101" pitchFamily="49" charset="-127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 rot="1984491">
            <a:off x="1167529" y="2140277"/>
            <a:ext cx="1646457" cy="683256"/>
          </a:xfrm>
          <a:prstGeom prst="rect">
            <a:avLst/>
          </a:prstGeom>
          <a:effectLst>
            <a:outerShdw blurRad="50800" dist="76200" dir="19200000" algn="bl" rotWithShape="0">
              <a:schemeClr val="tx2">
                <a:alpha val="95000"/>
              </a:schemeClr>
            </a:outerShdw>
          </a:effectLst>
        </p:spPr>
        <p:txBody>
          <a:bodyPr lIns="45720" tIns="0" rIns="45720" bIns="0">
            <a:prstTxWarp prst="textCurveDown">
              <a:avLst/>
            </a:prstTxWarp>
            <a:normAutofit/>
          </a:bodyPr>
          <a:lstStyle>
            <a:lvl1pPr marL="0" indent="0" algn="r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None/>
              <a:defRPr kumimoji="0" sz="2200" kern="1200" baseline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None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ru-RU" sz="20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69125,00</a:t>
            </a:r>
            <a:endParaRPr lang="ru-RU" sz="20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 rot="20179501">
            <a:off x="262204" y="3742233"/>
            <a:ext cx="1643246" cy="616742"/>
          </a:xfrm>
          <a:prstGeom prst="rect">
            <a:avLst/>
          </a:prstGeom>
          <a:effectLst>
            <a:outerShdw blurRad="50800" dist="76200" dir="19200000" algn="bl" rotWithShape="0">
              <a:schemeClr val="tx2">
                <a:alpha val="95000"/>
              </a:schemeClr>
            </a:outerShdw>
          </a:effectLst>
        </p:spPr>
        <p:txBody>
          <a:bodyPr lIns="45720" tIns="0" rIns="45720" bIns="0">
            <a:prstTxWarp prst="textDeflateBottom">
              <a:avLst/>
            </a:prstTxWarp>
            <a:normAutofit/>
          </a:bodyPr>
          <a:lstStyle>
            <a:lvl1pPr marL="0" indent="0" algn="r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None/>
              <a:defRPr kumimoji="0" sz="2200" kern="1200" baseline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None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ru-RU" sz="2000" i="1" dirty="0" smtClean="0">
                <a:solidFill>
                  <a:srgbClr val="C00000"/>
                </a:solidFill>
                <a:latin typeface="Arial Black" panose="020B0A04020102020204" pitchFamily="34" charset="0"/>
                <a:ea typeface="BatangChe" panose="02030609000101010101" pitchFamily="49" charset="-127"/>
                <a:cs typeface="Aharoni" panose="02010803020104030203" pitchFamily="2" charset="-79"/>
              </a:rPr>
              <a:t>839,78</a:t>
            </a:r>
            <a:endParaRPr lang="ru-RU" sz="2000" i="1" dirty="0">
              <a:solidFill>
                <a:srgbClr val="C00000"/>
              </a:solidFill>
              <a:latin typeface="Arial Black" panose="020B0A04020102020204" pitchFamily="34" charset="0"/>
              <a:ea typeface="BatangChe" panose="02030609000101010101" pitchFamily="49" charset="-127"/>
              <a:cs typeface="Aharoni" panose="02010803020104030203" pitchFamily="2" charset="-79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 rot="1984491">
            <a:off x="949765" y="5208150"/>
            <a:ext cx="1636196" cy="480300"/>
          </a:xfrm>
          <a:prstGeom prst="rect">
            <a:avLst/>
          </a:prstGeom>
          <a:effectLst>
            <a:outerShdw blurRad="50800" dist="76200" dir="19200000" algn="bl" rotWithShape="0">
              <a:schemeClr val="tx2">
                <a:alpha val="95000"/>
              </a:schemeClr>
            </a:outerShdw>
          </a:effectLst>
        </p:spPr>
        <p:txBody>
          <a:bodyPr lIns="45720" tIns="0" rIns="45720" bIns="0">
            <a:prstTxWarp prst="textDeflate">
              <a:avLst/>
            </a:prstTxWarp>
            <a:normAutofit/>
          </a:bodyPr>
          <a:lstStyle>
            <a:lvl1pPr marL="0" indent="0" algn="r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None/>
              <a:defRPr kumimoji="0" sz="2200" kern="1200" baseline="0">
                <a:solidFill>
                  <a:srgbClr val="FFFFFF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None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ru-RU" sz="2000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10000000</a:t>
            </a:r>
            <a:endParaRPr lang="ru-RU" sz="2000" i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04" name="Заголовок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382000" cy="1524000"/>
          </a:xfrm>
        </p:spPr>
        <p:txBody>
          <a:bodyPr/>
          <a:lstStyle/>
          <a:p>
            <a:pPr eaLnBrk="1" hangingPunct="1"/>
            <a:r>
              <a:rPr lang="ru-RU" sz="1800" b="1" smtClean="0">
                <a:solidFill>
                  <a:schemeClr val="tx1"/>
                </a:solidFill>
              </a:rPr>
              <a:t>Доля бюджетных ассигнований Управления культуры и туризма Администрации Рыбновского муниципального района Рязанской области в 20</a:t>
            </a:r>
            <a:r>
              <a:rPr lang="ru-RU" sz="1800" b="1" smtClean="0">
                <a:solidFill>
                  <a:schemeClr val="tx1"/>
                </a:solidFill>
                <a:latin typeface="Arial" charset="0"/>
              </a:rPr>
              <a:t>21</a:t>
            </a:r>
            <a:r>
              <a:rPr lang="ru-RU" sz="1800" b="1" smtClean="0">
                <a:solidFill>
                  <a:schemeClr val="tx1"/>
                </a:solidFill>
              </a:rPr>
              <a:t> г. от бюджета муниципального образования – Рыбновский муниципальный район</a:t>
            </a:r>
            <a:endParaRPr lang="ru-RU" sz="1800" b="1" smtClean="0"/>
          </a:p>
        </p:txBody>
      </p:sp>
      <p:sp>
        <p:nvSpPr>
          <p:cNvPr id="15605" name="Текст 4"/>
          <p:cNvSpPr>
            <a:spLocks noGrp="1"/>
          </p:cNvSpPr>
          <p:nvPr>
            <p:ph type="body" sz="half" idx="2"/>
          </p:nvPr>
        </p:nvSpPr>
        <p:spPr>
          <a:xfrm>
            <a:off x="609600" y="1676400"/>
            <a:ext cx="4114800" cy="8382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sz="2200" smtClean="0">
                <a:solidFill>
                  <a:schemeClr val="tx1"/>
                </a:solidFill>
              </a:rPr>
              <a:t>20</a:t>
            </a:r>
            <a:r>
              <a:rPr lang="ru-RU" sz="2200" smtClean="0">
                <a:solidFill>
                  <a:schemeClr val="tx1"/>
                </a:solidFill>
                <a:latin typeface="Arial" charset="0"/>
              </a:rPr>
              <a:t>20</a:t>
            </a:r>
            <a:r>
              <a:rPr lang="ru-RU" sz="2200" smtClean="0">
                <a:solidFill>
                  <a:schemeClr val="tx1"/>
                </a:solidFill>
              </a:rPr>
              <a:t> г.-  </a:t>
            </a:r>
            <a:r>
              <a:rPr lang="ru-RU" sz="2200" b="1" smtClean="0">
                <a:solidFill>
                  <a:schemeClr val="tx1"/>
                </a:solidFill>
              </a:rPr>
              <a:t>1</a:t>
            </a:r>
            <a:r>
              <a:rPr lang="ru-RU" sz="2200" b="1" smtClean="0">
                <a:solidFill>
                  <a:schemeClr val="tx1"/>
                </a:solidFill>
                <a:latin typeface="Arial" charset="0"/>
              </a:rPr>
              <a:t>50 021,6</a:t>
            </a:r>
            <a:r>
              <a:rPr lang="ru-RU" sz="2200" b="1" smtClean="0">
                <a:solidFill>
                  <a:schemeClr val="tx1"/>
                </a:solidFill>
              </a:rPr>
              <a:t> тыс. руб.</a:t>
            </a:r>
          </a:p>
          <a:p>
            <a:pPr eaLnBrk="1" hangingPunct="1">
              <a:spcBef>
                <a:spcPct val="0"/>
              </a:spcBef>
            </a:pPr>
            <a:r>
              <a:rPr lang="ru-RU" sz="2200" smtClean="0">
                <a:solidFill>
                  <a:schemeClr val="tx1"/>
                </a:solidFill>
              </a:rPr>
              <a:t>20</a:t>
            </a:r>
            <a:r>
              <a:rPr lang="ru-RU" sz="2200" smtClean="0">
                <a:solidFill>
                  <a:schemeClr val="tx1"/>
                </a:solidFill>
                <a:latin typeface="Arial" charset="0"/>
              </a:rPr>
              <a:t>21</a:t>
            </a:r>
            <a:r>
              <a:rPr lang="ru-RU" sz="2200" smtClean="0">
                <a:solidFill>
                  <a:schemeClr val="tx1"/>
                </a:solidFill>
              </a:rPr>
              <a:t> г. – </a:t>
            </a:r>
            <a:r>
              <a:rPr lang="ru-RU" sz="2200" b="1" smtClean="0">
                <a:solidFill>
                  <a:schemeClr val="tx1"/>
                </a:solidFill>
                <a:latin typeface="Arial" charset="0"/>
              </a:rPr>
              <a:t>151 130,8 </a:t>
            </a:r>
            <a:r>
              <a:rPr lang="ru-RU" sz="2200" b="1" smtClean="0">
                <a:solidFill>
                  <a:schemeClr val="tx1"/>
                </a:solidFill>
              </a:rPr>
              <a:t> тыс. руб.</a:t>
            </a:r>
          </a:p>
        </p:txBody>
      </p:sp>
      <p:graphicFrame>
        <p:nvGraphicFramePr>
          <p:cNvPr id="15603" name="Object 243"/>
          <p:cNvGraphicFramePr>
            <a:graphicFrameLocks/>
          </p:cNvGraphicFramePr>
          <p:nvPr/>
        </p:nvGraphicFramePr>
        <p:xfrm>
          <a:off x="609600" y="2667000"/>
          <a:ext cx="7239000" cy="3938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09" name="Лист" r:id="rId3" imgW="7067390" imgH="2695731" progId="Excel.Sheet.8">
                  <p:embed/>
                </p:oleObj>
              </mc:Choice>
              <mc:Fallback>
                <p:oleObj name="Лист" r:id="rId3" imgW="7067390" imgH="2695731" progId="Excel.Sheet.8">
                  <p:embed/>
                  <p:pic>
                    <p:nvPicPr>
                      <p:cNvPr id="0" name="Picture 24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2667000"/>
                        <a:ext cx="7239000" cy="3938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534400" cy="2362200"/>
          </a:xfrm>
        </p:spPr>
        <p:txBody>
          <a:bodyPr/>
          <a:lstStyle/>
          <a:p>
            <a:pPr algn="ctr" eaLnBrk="1" hangingPunct="1"/>
            <a:r>
              <a:rPr lang="ru-RU" b="1" smtClean="0">
                <a:solidFill>
                  <a:srgbClr val="932313"/>
                </a:solidFill>
              </a:rPr>
              <a:t>ДОХОДНАЯ ЧАСТЬ БЮДЖЕТА</a:t>
            </a:r>
            <a:r>
              <a:rPr lang="ru-RU" b="1" smtClean="0">
                <a:solidFill>
                  <a:schemeClr val="tx1"/>
                </a:solidFill>
              </a:rPr>
              <a:t/>
            </a:r>
            <a:br>
              <a:rPr lang="ru-RU" b="1" smtClean="0">
                <a:solidFill>
                  <a:schemeClr val="tx1"/>
                </a:solidFill>
              </a:rPr>
            </a:br>
            <a:r>
              <a:rPr lang="ru-RU" sz="2800" smtClean="0">
                <a:solidFill>
                  <a:schemeClr val="tx1"/>
                </a:solidFill>
              </a:rPr>
              <a:t/>
            </a:r>
            <a:br>
              <a:rPr lang="ru-RU" sz="2800" smtClean="0">
                <a:solidFill>
                  <a:schemeClr val="tx1"/>
                </a:solidFill>
              </a:rPr>
            </a:br>
            <a:r>
              <a:rPr lang="ru-RU" sz="2800" b="1" smtClean="0">
                <a:solidFill>
                  <a:schemeClr val="tx1"/>
                </a:solidFill>
              </a:rPr>
              <a:t>Финансирование по утвержденному хозяйственно – финансовому плану в 20</a:t>
            </a:r>
            <a:r>
              <a:rPr lang="ru-RU" sz="2800" b="1" smtClean="0">
                <a:solidFill>
                  <a:schemeClr val="tx1"/>
                </a:solidFill>
                <a:latin typeface="Arial" charset="0"/>
              </a:rPr>
              <a:t>21</a:t>
            </a:r>
            <a:r>
              <a:rPr lang="ru-RU" sz="2800" b="1" smtClean="0">
                <a:solidFill>
                  <a:schemeClr val="tx1"/>
                </a:solidFill>
              </a:rPr>
              <a:t> г.</a:t>
            </a:r>
          </a:p>
        </p:txBody>
      </p:sp>
      <p:graphicFrame>
        <p:nvGraphicFramePr>
          <p:cNvPr id="66585" name="Group 25"/>
          <p:cNvGraphicFramePr>
            <a:graphicFrameLocks noGrp="1"/>
          </p:cNvGraphicFramePr>
          <p:nvPr/>
        </p:nvGraphicFramePr>
        <p:xfrm>
          <a:off x="304800" y="2819400"/>
          <a:ext cx="8382000" cy="3047999"/>
        </p:xfrm>
        <a:graphic>
          <a:graphicData uri="http://schemas.openxmlformats.org/drawingml/2006/table">
            <a:tbl>
              <a:tblPr/>
              <a:tblGrid>
                <a:gridCol w="330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68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74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5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237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2020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20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21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2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Муниципальное задание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9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8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9 689,5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rebuchet MS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тыс. ру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б.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9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95 306,4 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тыс.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9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  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63,0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BE9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2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Целевые 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4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32 10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,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тыс.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4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26 491,6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4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  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17,5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Arial" charset="0"/>
                        </a:rPr>
                        <a:t>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4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33" name="Заголовок 1"/>
          <p:cNvSpPr>
            <a:spLocks noGrp="1"/>
          </p:cNvSpPr>
          <p:nvPr>
            <p:ph type="title"/>
          </p:nvPr>
        </p:nvSpPr>
        <p:spPr>
          <a:xfrm>
            <a:off x="609600" y="320675"/>
            <a:ext cx="7086600" cy="5622925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C00000"/>
                </a:solidFill>
              </a:rPr>
              <a:t>Доход от оказания платных услуг </a:t>
            </a:r>
            <a:r>
              <a:rPr lang="ru-RU" sz="2800" b="1" smtClean="0">
                <a:solidFill>
                  <a:srgbClr val="B56BB7"/>
                </a:solidFill>
              </a:rPr>
              <a:t/>
            </a:r>
            <a:br>
              <a:rPr lang="ru-RU" sz="2800" b="1" smtClean="0">
                <a:solidFill>
                  <a:srgbClr val="B56BB7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20</a:t>
            </a:r>
            <a:r>
              <a:rPr lang="ru-RU" sz="2400" smtClean="0">
                <a:solidFill>
                  <a:schemeClr val="tx1"/>
                </a:solidFill>
                <a:latin typeface="Arial" charset="0"/>
              </a:rPr>
              <a:t>20</a:t>
            </a:r>
            <a:r>
              <a:rPr lang="ru-RU" sz="2400" smtClean="0">
                <a:solidFill>
                  <a:schemeClr val="tx1"/>
                </a:solidFill>
              </a:rPr>
              <a:t> г. </a:t>
            </a:r>
            <a:r>
              <a:rPr lang="ru-RU" sz="2400" b="1" smtClean="0">
                <a:solidFill>
                  <a:schemeClr val="tx1"/>
                </a:solidFill>
              </a:rPr>
              <a:t>7</a:t>
            </a:r>
            <a:r>
              <a:rPr lang="ru-RU" sz="2400" b="1" smtClean="0">
                <a:solidFill>
                  <a:schemeClr val="tx1"/>
                </a:solidFill>
                <a:latin typeface="Arial" charset="0"/>
              </a:rPr>
              <a:t>24,4</a:t>
            </a:r>
            <a:r>
              <a:rPr lang="ru-RU" sz="2400" b="1" smtClean="0">
                <a:solidFill>
                  <a:schemeClr val="tx1"/>
                </a:solidFill>
              </a:rPr>
              <a:t> тыс. руб. </a:t>
            </a:r>
            <a:r>
              <a:rPr lang="ru-RU" sz="2400" smtClean="0">
                <a:solidFill>
                  <a:schemeClr val="tx1"/>
                </a:solidFill>
              </a:rPr>
              <a:t/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20</a:t>
            </a:r>
            <a:r>
              <a:rPr lang="ru-RU" sz="2400" smtClean="0">
                <a:solidFill>
                  <a:schemeClr val="tx1"/>
                </a:solidFill>
                <a:latin typeface="Arial" charset="0"/>
              </a:rPr>
              <a:t>21</a:t>
            </a:r>
            <a:r>
              <a:rPr lang="ru-RU" sz="2400" smtClean="0">
                <a:solidFill>
                  <a:schemeClr val="tx1"/>
                </a:solidFill>
              </a:rPr>
              <a:t> г. </a:t>
            </a:r>
            <a:r>
              <a:rPr lang="ru-RU" sz="2400" b="1" smtClean="0">
                <a:solidFill>
                  <a:schemeClr val="tx1"/>
                </a:solidFill>
                <a:latin typeface="Arial" charset="0"/>
              </a:rPr>
              <a:t>901,1</a:t>
            </a:r>
            <a:r>
              <a:rPr lang="ru-RU" sz="2400" b="1" smtClean="0">
                <a:solidFill>
                  <a:schemeClr val="tx1"/>
                </a:solidFill>
              </a:rPr>
              <a:t> тыс. руб.</a:t>
            </a:r>
            <a:r>
              <a:rPr lang="en-US" sz="2400" b="1" smtClean="0">
                <a:solidFill>
                  <a:schemeClr val="tx1"/>
                </a:solidFill>
              </a:rPr>
              <a:t>                                        </a:t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/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/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/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/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/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>                                                         </a:t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>                                                        </a:t>
            </a:r>
            <a:r>
              <a:rPr lang="en-US" sz="1200" b="1" smtClean="0">
                <a:solidFill>
                  <a:schemeClr val="tx1"/>
                </a:solidFill>
              </a:rPr>
              <a:t>2019</a:t>
            </a:r>
            <a:r>
              <a:rPr lang="en-US" sz="2400" b="1" smtClean="0">
                <a:solidFill>
                  <a:schemeClr val="tx1"/>
                </a:solidFill>
              </a:rPr>
              <a:t/>
            </a:r>
            <a:br>
              <a:rPr lang="en-US" sz="2400" b="1" smtClean="0">
                <a:solidFill>
                  <a:schemeClr val="tx1"/>
                </a:solidFill>
              </a:rPr>
            </a:br>
            <a:r>
              <a:rPr lang="en-US" sz="2400" b="1" smtClean="0">
                <a:solidFill>
                  <a:schemeClr val="tx1"/>
                </a:solidFill>
              </a:rPr>
              <a:t>                                                       </a:t>
            </a:r>
            <a:r>
              <a:rPr lang="en-US" sz="1200" b="1" smtClean="0">
                <a:solidFill>
                  <a:schemeClr val="tx1"/>
                </a:solidFill>
              </a:rPr>
              <a:t>2020</a:t>
            </a:r>
            <a:r>
              <a:rPr lang="en-US" sz="2400" b="1" smtClean="0">
                <a:solidFill>
                  <a:schemeClr val="tx1"/>
                </a:solidFill>
              </a:rPr>
              <a:t>                                       </a:t>
            </a:r>
            <a:br>
              <a:rPr lang="en-US" sz="2400" b="1" smtClean="0">
                <a:solidFill>
                  <a:schemeClr val="tx1"/>
                </a:solidFill>
              </a:rPr>
            </a:br>
            <a:endParaRPr lang="ru-RU" sz="2400" b="1" smtClean="0">
              <a:solidFill>
                <a:schemeClr val="tx1"/>
              </a:solidFill>
            </a:endParaRPr>
          </a:p>
        </p:txBody>
      </p:sp>
      <p:graphicFrame>
        <p:nvGraphicFramePr>
          <p:cNvPr id="17632" name="Object 224"/>
          <p:cNvGraphicFramePr>
            <a:graphicFrameLocks noGrp="1"/>
          </p:cNvGraphicFramePr>
          <p:nvPr>
            <p:ph idx="1"/>
          </p:nvPr>
        </p:nvGraphicFramePr>
        <p:xfrm>
          <a:off x="457200" y="2274888"/>
          <a:ext cx="8305800" cy="433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38" name="Лист" r:id="rId3" imgW="9334564" imgH="4867133" progId="Excel.Sheet.8">
                  <p:embed/>
                </p:oleObj>
              </mc:Choice>
              <mc:Fallback>
                <p:oleObj name="Лист" r:id="rId3" imgW="9334564" imgH="4867133" progId="Excel.Sheet.8">
                  <p:embed/>
                  <p:pic>
                    <p:nvPicPr>
                      <p:cNvPr id="0" name="Picture 22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274888"/>
                        <a:ext cx="8305800" cy="433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55" name="Заголовок 1"/>
          <p:cNvSpPr>
            <a:spLocks noGrp="1"/>
          </p:cNvSpPr>
          <p:nvPr>
            <p:ph type="title"/>
          </p:nvPr>
        </p:nvSpPr>
        <p:spPr>
          <a:xfrm>
            <a:off x="762000" y="152400"/>
            <a:ext cx="8001000" cy="1524000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932313"/>
                </a:solidFill>
              </a:rPr>
              <a:t>Добровольные пожертвования</a:t>
            </a:r>
            <a:r>
              <a:rPr lang="ru-RU" sz="2800" b="1" smtClean="0">
                <a:solidFill>
                  <a:schemeClr val="tx1"/>
                </a:solidFill>
              </a:rPr>
              <a:t>  </a:t>
            </a:r>
            <a:r>
              <a:rPr lang="ru-RU" sz="2500" smtClean="0">
                <a:solidFill>
                  <a:schemeClr val="tx1"/>
                </a:solidFill>
              </a:rPr>
              <a:t/>
            </a:r>
            <a:br>
              <a:rPr lang="ru-RU" sz="2500" smtClean="0">
                <a:solidFill>
                  <a:schemeClr val="tx1"/>
                </a:solidFill>
              </a:rPr>
            </a:br>
            <a:r>
              <a:rPr lang="ru-RU" sz="2500" b="1" smtClean="0">
                <a:solidFill>
                  <a:schemeClr val="tx1"/>
                </a:solidFill>
              </a:rPr>
              <a:t>2020 г. – </a:t>
            </a:r>
            <a:r>
              <a:rPr lang="ru-RU" sz="2500" b="1" smtClean="0">
                <a:solidFill>
                  <a:schemeClr val="tx1"/>
                </a:solidFill>
                <a:latin typeface="Arial" charset="0"/>
              </a:rPr>
              <a:t>291,2</a:t>
            </a:r>
            <a:r>
              <a:rPr lang="ru-RU" sz="2500" b="1" smtClean="0">
                <a:solidFill>
                  <a:schemeClr val="tx1"/>
                </a:solidFill>
              </a:rPr>
              <a:t>  тыс. руб.</a:t>
            </a:r>
            <a:br>
              <a:rPr lang="ru-RU" sz="2500" b="1" smtClean="0">
                <a:solidFill>
                  <a:schemeClr val="tx1"/>
                </a:solidFill>
              </a:rPr>
            </a:br>
            <a:r>
              <a:rPr lang="ru-RU" sz="2500" b="1" smtClean="0">
                <a:solidFill>
                  <a:schemeClr val="tx1"/>
                </a:solidFill>
              </a:rPr>
              <a:t>20</a:t>
            </a:r>
            <a:r>
              <a:rPr lang="ru-RU" sz="2500" b="1" smtClean="0">
                <a:solidFill>
                  <a:schemeClr val="tx1"/>
                </a:solidFill>
                <a:latin typeface="Arial" charset="0"/>
              </a:rPr>
              <a:t>21</a:t>
            </a:r>
            <a:r>
              <a:rPr lang="ru-RU" sz="2500" b="1" smtClean="0">
                <a:solidFill>
                  <a:schemeClr val="tx1"/>
                </a:solidFill>
              </a:rPr>
              <a:t> г. – </a:t>
            </a:r>
            <a:r>
              <a:rPr lang="ru-RU" sz="2500" b="1" smtClean="0">
                <a:solidFill>
                  <a:schemeClr val="tx1"/>
                </a:solidFill>
                <a:latin typeface="Arial" charset="0"/>
              </a:rPr>
              <a:t>537,0</a:t>
            </a:r>
            <a:r>
              <a:rPr lang="ru-RU" sz="2500" b="1" smtClean="0">
                <a:solidFill>
                  <a:schemeClr val="tx1"/>
                </a:solidFill>
              </a:rPr>
              <a:t>  тыс. руб. </a:t>
            </a:r>
          </a:p>
        </p:txBody>
      </p:sp>
      <p:graphicFrame>
        <p:nvGraphicFramePr>
          <p:cNvPr id="18654" name="Object 222"/>
          <p:cNvGraphicFramePr>
            <a:graphicFrameLocks noGrp="1"/>
          </p:cNvGraphicFramePr>
          <p:nvPr>
            <p:ph idx="1"/>
          </p:nvPr>
        </p:nvGraphicFramePr>
        <p:xfrm>
          <a:off x="381000" y="2052638"/>
          <a:ext cx="7772400" cy="351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60" name="Лист" r:id="rId3" imgW="8953436" imgH="4048011" progId="Excel.Sheet.8">
                  <p:embed/>
                </p:oleObj>
              </mc:Choice>
              <mc:Fallback>
                <p:oleObj name="Лист" r:id="rId3" imgW="8953436" imgH="4048011" progId="Excel.Sheet.8">
                  <p:embed/>
                  <p:pic>
                    <p:nvPicPr>
                      <p:cNvPr id="0" name="Picture 222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2052638"/>
                        <a:ext cx="7772400" cy="3514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9144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950" b="1" dirty="0" smtClean="0">
                <a:solidFill>
                  <a:srgbClr val="C00000"/>
                </a:solidFill>
              </a:rPr>
              <a:t>Из федерального и областного бюджета  выделено: </a:t>
            </a:r>
            <a:br>
              <a:rPr lang="ru-RU" sz="1950" b="1" dirty="0" smtClean="0">
                <a:solidFill>
                  <a:srgbClr val="C00000"/>
                </a:solidFill>
              </a:rPr>
            </a:br>
            <a:r>
              <a:rPr lang="ru-RU" sz="1950" b="1" dirty="0" smtClean="0">
                <a:solidFill>
                  <a:schemeClr val="tx1"/>
                </a:solidFill>
              </a:rPr>
              <a:t>в 2020 г.  - 17 164 438,49 </a:t>
            </a:r>
            <a:r>
              <a:rPr lang="ru-RU" sz="1950" b="1" dirty="0">
                <a:solidFill>
                  <a:schemeClr val="tx1"/>
                </a:solidFill>
              </a:rPr>
              <a:t>руб. </a:t>
            </a:r>
            <a:r>
              <a:rPr lang="ru-RU" sz="1950" b="1" dirty="0" smtClean="0">
                <a:solidFill>
                  <a:schemeClr val="tx1"/>
                </a:solidFill>
              </a:rPr>
              <a:t/>
            </a:r>
            <a:br>
              <a:rPr lang="ru-RU" sz="1950" b="1" dirty="0" smtClean="0">
                <a:solidFill>
                  <a:schemeClr val="tx1"/>
                </a:solidFill>
              </a:rPr>
            </a:br>
            <a:r>
              <a:rPr lang="ru-RU" sz="1950" b="1" dirty="0" smtClean="0">
                <a:solidFill>
                  <a:schemeClr val="tx1"/>
                </a:solidFill>
              </a:rPr>
              <a:t>в 2021 г.  -</a:t>
            </a:r>
            <a:r>
              <a:rPr lang="ru-RU" sz="1950" dirty="0" smtClean="0">
                <a:solidFill>
                  <a:schemeClr val="tx1"/>
                </a:solidFill>
              </a:rPr>
              <a:t> </a:t>
            </a:r>
            <a:r>
              <a:rPr lang="ru-RU" sz="1950" b="1" dirty="0" smtClean="0">
                <a:solidFill>
                  <a:schemeClr val="tx1"/>
                </a:solidFill>
              </a:rPr>
              <a:t>13 790 043,98 руб.</a:t>
            </a:r>
            <a:endParaRPr lang="ru-RU" sz="195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4925" y="1295400"/>
          <a:ext cx="8651631" cy="541609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821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3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6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4789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Развитие и укрепление материально-технической базы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Текущий ремонт здания </a:t>
                      </a:r>
                      <a:r>
                        <a:rPr lang="ru-RU" sz="1450" b="1" dirty="0" err="1" smtClean="0">
                          <a:solidFill>
                            <a:schemeClr val="tx1"/>
                          </a:solidFill>
                        </a:rPr>
                        <a:t>Веселевского</a:t>
                      </a: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 СДК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2 228 738,52 руб.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7900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Создание модельных муниципальных</a:t>
                      </a: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 библиотек в целях реализации национального проекта «Культура»</a:t>
                      </a:r>
                      <a:endParaRPr lang="ru-RU" sz="145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1" baseline="0" dirty="0" err="1" smtClean="0">
                          <a:solidFill>
                            <a:schemeClr val="tx1"/>
                          </a:solidFill>
                        </a:rPr>
                        <a:t>Баграмовская</a:t>
                      </a: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 сельская библиотека</a:t>
                      </a:r>
                      <a:endParaRPr lang="ru-RU" sz="1450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1450" b="1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5 000 000,0</a:t>
                      </a: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руб.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634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4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Лучшие работники, муниципальных учреждений культуры, находящихся  на территории сельском поселении</a:t>
                      </a:r>
                      <a:endParaRPr lang="ru-RU" sz="1450" b="1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Воробьева Ольга Владимировна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51 546,40 руб.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730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Лучшее учреждение, находящееся  на территории сельском поселении</a:t>
                      </a:r>
                      <a:endParaRPr lang="ru-RU" sz="1450" b="1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err="1" smtClean="0">
                          <a:solidFill>
                            <a:schemeClr val="tx1"/>
                          </a:solidFill>
                        </a:rPr>
                        <a:t>Веселевская</a:t>
                      </a: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 сельская библиотека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103 092,80</a:t>
                      </a: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 руб.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0383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450" b="1" baseline="0" dirty="0" smtClean="0">
                          <a:solidFill>
                            <a:schemeClr val="tx1"/>
                          </a:solidFill>
                        </a:rPr>
                        <a:t>Приобретение музыкальных инструментов, оборудования, материалов для детских школ искусств в целях реализации национального проекта «Культура»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МБУДО «</a:t>
                      </a:r>
                      <a:r>
                        <a:rPr lang="ru-RU" sz="1450" b="1" dirty="0" err="1" smtClean="0">
                          <a:solidFill>
                            <a:schemeClr val="tx1"/>
                          </a:solidFill>
                        </a:rPr>
                        <a:t>Рыбновская</a:t>
                      </a: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 ДШИ»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4 741 135,50 руб.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6344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На повышение заработной платы работникам дополнительного образования детей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Работникам дополнительного образования детей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dirty="0" smtClean="0">
                          <a:solidFill>
                            <a:schemeClr val="tx1"/>
                          </a:solidFill>
                        </a:rPr>
                        <a:t>1 665 530,76 руб.</a:t>
                      </a:r>
                      <a:endParaRPr lang="ru-RU" sz="14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8382000" cy="1279525"/>
          </a:xfrm>
        </p:spPr>
        <p:txBody>
          <a:bodyPr/>
          <a:lstStyle/>
          <a:p>
            <a:pPr algn="ctr" eaLnBrk="1" hangingPunct="1"/>
            <a:r>
              <a:rPr lang="ru-RU" sz="2000" b="1" smtClean="0">
                <a:solidFill>
                  <a:srgbClr val="C00000"/>
                </a:solidFill>
              </a:rPr>
              <a:t>РАСХОДНАЯ ЧАСТЬ БЮДЖЕТА</a:t>
            </a:r>
            <a:br>
              <a:rPr lang="ru-RU" sz="2000" b="1" smtClean="0">
                <a:solidFill>
                  <a:srgbClr val="C00000"/>
                </a:solidFill>
              </a:rPr>
            </a:br>
            <a:r>
              <a:rPr lang="ru-RU" sz="2000" b="1" smtClean="0">
                <a:solidFill>
                  <a:schemeClr val="tx1"/>
                </a:solidFill>
              </a:rPr>
              <a:t>реализация муниципальной программы «Культура Рыбновского муниципального района» по учреждениям культуры в 2021 г. 151 130,8 тыс. руб.</a:t>
            </a:r>
          </a:p>
        </p:txBody>
      </p:sp>
      <p:graphicFrame>
        <p:nvGraphicFramePr>
          <p:cNvPr id="12" name="Содержимое 11"/>
          <p:cNvGraphicFramePr>
            <a:graphicFrameLocks noGrp="1"/>
          </p:cNvGraphicFramePr>
          <p:nvPr>
            <p:ph idx="1"/>
          </p:nvPr>
        </p:nvGraphicFramePr>
        <p:xfrm>
          <a:off x="533400" y="1752600"/>
          <a:ext cx="8229600" cy="5012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2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75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965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Учреждения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1 г.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372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ru-RU" sz="1800" b="1" dirty="0" smtClean="0"/>
                        <a:t>МБУК РКО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51 381,10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ru-RU" b="1" baseline="0" dirty="0" smtClean="0"/>
                        <a:t>тыс. руб.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894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ru-RU" sz="1800" b="1" dirty="0" smtClean="0"/>
                        <a:t>МБУК «Центральная библиотека</a:t>
                      </a:r>
                      <a:r>
                        <a:rPr lang="ru-RU" sz="1800" b="1" baseline="0" dirty="0" smtClean="0"/>
                        <a:t> </a:t>
                      </a:r>
                      <a:r>
                        <a:rPr lang="ru-RU" sz="1800" b="1" baseline="0" dirty="0" err="1" smtClean="0"/>
                        <a:t>Рыбновского</a:t>
                      </a:r>
                      <a:r>
                        <a:rPr lang="ru-RU" sz="1800" b="1" baseline="0" dirty="0" smtClean="0"/>
                        <a:t> муниципального района Рязанской области»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27 761,20</a:t>
                      </a:r>
                      <a:r>
                        <a:rPr lang="en-US" b="1" dirty="0" smtClean="0"/>
                        <a:t> </a:t>
                      </a:r>
                      <a:r>
                        <a:rPr lang="ru-RU" b="1" dirty="0" smtClean="0"/>
                        <a:t>тыс. руб.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538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ru-RU" sz="1800" b="1" dirty="0" smtClean="0"/>
                        <a:t>Музеи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9 499,8 тыс. руб.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644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ru-RU" sz="1800" b="1" dirty="0" smtClean="0"/>
                        <a:t>Учреждения</a:t>
                      </a:r>
                      <a:r>
                        <a:rPr lang="ru-RU" sz="1800" b="1" baseline="0" dirty="0" smtClean="0"/>
                        <a:t> дополнительного образования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None/>
                      </a:pPr>
                      <a:endParaRPr lang="ru-RU" sz="1800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31 740,40 тыс. руб. </a:t>
                      </a:r>
                    </a:p>
                    <a:p>
                      <a:pPr algn="ctr"/>
                      <a:endParaRPr lang="ru-RU" b="1" dirty="0" smtClean="0"/>
                    </a:p>
                    <a:p>
                      <a:pPr algn="ctr"/>
                      <a:endParaRPr lang="ru-RU" b="1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6444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ru-RU" sz="1800" b="1" baseline="0" dirty="0" smtClean="0"/>
                        <a:t>Управление культуры и туризма, централизованная бухгалтерия и социальная политика</a:t>
                      </a:r>
                      <a:endParaRPr lang="ru-RU" b="1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27 322,90</a:t>
                      </a:r>
                      <a:r>
                        <a:rPr lang="en-US" b="1" dirty="0" smtClean="0"/>
                        <a:t> </a:t>
                      </a:r>
                      <a:r>
                        <a:rPr lang="ru-RU" b="1" dirty="0" smtClean="0"/>
                        <a:t>тыс. руб.</a:t>
                      </a:r>
                    </a:p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726" name="Object 22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56342838"/>
              </p:ext>
            </p:extLst>
          </p:nvPr>
        </p:nvGraphicFramePr>
        <p:xfrm>
          <a:off x="527050" y="2746375"/>
          <a:ext cx="7512050" cy="280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32" name="Лист" r:id="rId3" imgW="9401031" imgH="3514853" progId="Excel.Sheet.8">
                  <p:embed/>
                </p:oleObj>
              </mc:Choice>
              <mc:Fallback>
                <p:oleObj name="Лист" r:id="rId3" imgW="9401031" imgH="3514853" progId="Excel.Sheet.8">
                  <p:embed/>
                  <p:pic>
                    <p:nvPicPr>
                      <p:cNvPr id="0" name="Picture 222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" y="2746375"/>
                        <a:ext cx="7512050" cy="2808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727" name="Прямоугольник 4"/>
          <p:cNvSpPr>
            <a:spLocks noChangeArrowheads="1"/>
          </p:cNvSpPr>
          <p:nvPr/>
        </p:nvSpPr>
        <p:spPr bwMode="auto">
          <a:xfrm>
            <a:off x="533400" y="0"/>
            <a:ext cx="73152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C00000"/>
                </a:solidFill>
                <a:latin typeface="Trebuchet MS" pitchFamily="34" charset="0"/>
              </a:rPr>
              <a:t>НА ЗАРАБОТНУЮ ПЛАТУ РАБОТНИКОВ УЧРЕЖДЕНИЙ КУЛЬТУРЫ ИЗРАСХОДОВАНО:</a:t>
            </a:r>
          </a:p>
          <a:p>
            <a:r>
              <a:rPr lang="ru-RU" sz="2000">
                <a:latin typeface="Trebuchet MS" pitchFamily="34" charset="0"/>
              </a:rPr>
              <a:t>В 2020 Г. – </a:t>
            </a:r>
            <a:r>
              <a:rPr lang="ru-RU" sz="2000" b="1">
                <a:latin typeface="Trebuchet MS" pitchFamily="34" charset="0"/>
              </a:rPr>
              <a:t>78 157,37 ТЫС. РУБ.</a:t>
            </a:r>
          </a:p>
          <a:p>
            <a:r>
              <a:rPr lang="ru-RU" sz="2000">
                <a:latin typeface="Trebuchet MS" pitchFamily="34" charset="0"/>
              </a:rPr>
              <a:t>В 2021 Г. – </a:t>
            </a:r>
            <a:r>
              <a:rPr lang="ru-RU" sz="2000" b="1">
                <a:latin typeface="Trebuchet MS" pitchFamily="34" charset="0"/>
              </a:rPr>
              <a:t>83 562,50 ТЫС. РУБ.</a:t>
            </a:r>
          </a:p>
          <a:p>
            <a:r>
              <a:rPr lang="ru-RU" sz="2000">
                <a:latin typeface="Trebuchet MS" pitchFamily="34" charset="0"/>
              </a:rPr>
              <a:t>ЭТО СОСТАВЛЯЕТ </a:t>
            </a:r>
            <a:r>
              <a:rPr lang="ru-RU" sz="2000"/>
              <a:t>56</a:t>
            </a:r>
            <a:r>
              <a:rPr lang="ru-RU" sz="2000">
                <a:latin typeface="Trebuchet MS" pitchFamily="34" charset="0"/>
              </a:rPr>
              <a:t> % </a:t>
            </a:r>
            <a:r>
              <a:rPr lang="ru-RU" sz="2000"/>
              <a:t> от </a:t>
            </a:r>
            <a:r>
              <a:rPr lang="ru-RU" sz="2000">
                <a:latin typeface="Trebuchet MS" pitchFamily="34" charset="0"/>
              </a:rPr>
              <a:t>ВЫДЕЛЕННЫХ АССИГНОВАНИЙ НА ФИНАНСИРОВАНИЕ УЧРЕЖДЕНИЙ КУЛЬТУРЫ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50" name="Заголовок 1"/>
          <p:cNvSpPr>
            <a:spLocks noGrp="1"/>
          </p:cNvSpPr>
          <p:nvPr>
            <p:ph type="title"/>
          </p:nvPr>
        </p:nvSpPr>
        <p:spPr>
          <a:xfrm>
            <a:off x="609600" y="623888"/>
            <a:ext cx="7924800" cy="1281112"/>
          </a:xfrm>
        </p:spPr>
        <p:txBody>
          <a:bodyPr/>
          <a:lstStyle/>
          <a:p>
            <a:pPr algn="ctr" eaLnBrk="1" hangingPunct="1"/>
            <a:r>
              <a:rPr lang="ru-RU" sz="2800" b="1" smtClean="0">
                <a:solidFill>
                  <a:srgbClr val="C00000"/>
                </a:solidFill>
              </a:rPr>
              <a:t>Целевой показатель заработной платы по учреждениям культуры</a:t>
            </a:r>
          </a:p>
        </p:txBody>
      </p:sp>
      <p:graphicFrame>
        <p:nvGraphicFramePr>
          <p:cNvPr id="22749" name="Object 221"/>
          <p:cNvGraphicFramePr>
            <a:graphicFrameLocks noGrp="1"/>
          </p:cNvGraphicFramePr>
          <p:nvPr>
            <p:ph idx="1"/>
          </p:nvPr>
        </p:nvGraphicFramePr>
        <p:xfrm>
          <a:off x="-990600" y="1600200"/>
          <a:ext cx="97536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55" name="Лист" r:id="rId3" imgW="7715154" imgH="3162485" progId="Excel.Sheet.8">
                  <p:embed/>
                </p:oleObj>
              </mc:Choice>
              <mc:Fallback>
                <p:oleObj name="Лист" r:id="rId3" imgW="7715154" imgH="3162485" progId="Excel.Sheet.8">
                  <p:embed/>
                  <p:pic>
                    <p:nvPicPr>
                      <p:cNvPr id="0" name="Picture 22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990600" y="1600200"/>
                        <a:ext cx="9753600" cy="441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74" name="Заголовок 1"/>
          <p:cNvSpPr>
            <a:spLocks noGrp="1"/>
          </p:cNvSpPr>
          <p:nvPr>
            <p:ph type="title"/>
          </p:nvPr>
        </p:nvSpPr>
        <p:spPr>
          <a:xfrm>
            <a:off x="685800" y="623888"/>
            <a:ext cx="7848600" cy="1281112"/>
          </a:xfrm>
        </p:spPr>
        <p:txBody>
          <a:bodyPr/>
          <a:lstStyle/>
          <a:p>
            <a:pPr algn="ctr" eaLnBrk="1" hangingPunct="1"/>
            <a:r>
              <a:rPr lang="ru-RU" sz="2400" b="1" smtClean="0">
                <a:solidFill>
                  <a:srgbClr val="C00000"/>
                </a:solidFill>
              </a:rPr>
              <a:t>Целевой показатель заработной платы  преподавателей дополнительного  образования детей в сфере культуры</a:t>
            </a:r>
          </a:p>
        </p:txBody>
      </p:sp>
      <p:graphicFrame>
        <p:nvGraphicFramePr>
          <p:cNvPr id="23773" name="Object 221"/>
          <p:cNvGraphicFramePr>
            <a:graphicFrameLocks noGrp="1"/>
          </p:cNvGraphicFramePr>
          <p:nvPr>
            <p:ph idx="1"/>
          </p:nvPr>
        </p:nvGraphicFramePr>
        <p:xfrm>
          <a:off x="228600" y="2133600"/>
          <a:ext cx="9296400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79" name="Лист" r:id="rId3" imgW="7658292" imgH="3238486" progId="Excel.Sheet.8">
                  <p:embed/>
                </p:oleObj>
              </mc:Choice>
              <mc:Fallback>
                <p:oleObj name="Лист" r:id="rId3" imgW="7658292" imgH="3238486" progId="Excel.Sheet.8">
                  <p:embed/>
                  <p:pic>
                    <p:nvPicPr>
                      <p:cNvPr id="0" name="Picture 22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133600"/>
                        <a:ext cx="9296400" cy="403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623888"/>
            <a:ext cx="8077200" cy="13573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Произведен текущий ремонт учреждений культуры 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2020 </a:t>
            </a:r>
            <a:r>
              <a:rPr lang="ru-RU" sz="2400" dirty="0">
                <a:solidFill>
                  <a:schemeClr val="tx1"/>
                </a:solidFill>
              </a:rPr>
              <a:t>г. – </a:t>
            </a:r>
            <a:r>
              <a:rPr lang="ru-RU" sz="2400" b="1" dirty="0" smtClean="0">
                <a:solidFill>
                  <a:schemeClr val="tx1"/>
                </a:solidFill>
              </a:rPr>
              <a:t>18 387,9 </a:t>
            </a:r>
            <a:r>
              <a:rPr lang="ru-RU" sz="2400" b="1" dirty="0">
                <a:solidFill>
                  <a:schemeClr val="tx1"/>
                </a:solidFill>
              </a:rPr>
              <a:t>тыс. руб. 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2021 г. – </a:t>
            </a:r>
            <a:r>
              <a:rPr lang="ru-RU" sz="2400" b="1" dirty="0" smtClean="0">
                <a:solidFill>
                  <a:schemeClr val="tx1"/>
                </a:solidFill>
              </a:rPr>
              <a:t>7 307,2 тыс. руб. 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24797" name="Object 221"/>
          <p:cNvGraphicFramePr>
            <a:graphicFrameLocks noGrp="1"/>
          </p:cNvGraphicFramePr>
          <p:nvPr>
            <p:ph idx="1"/>
          </p:nvPr>
        </p:nvGraphicFramePr>
        <p:xfrm>
          <a:off x="550863" y="2200275"/>
          <a:ext cx="7583487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03" name="Лист" r:id="rId3" imgW="8362918" imgH="4295590" progId="Excel.Sheet.8">
                  <p:embed/>
                </p:oleObj>
              </mc:Choice>
              <mc:Fallback>
                <p:oleObj name="Лист" r:id="rId3" imgW="8362918" imgH="4295590" progId="Excel.Sheet.8">
                  <p:embed/>
                  <p:pic>
                    <p:nvPicPr>
                      <p:cNvPr id="0" name="Picture 22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3" y="2200275"/>
                        <a:ext cx="7583487" cy="3895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29" name="Picture 187" descr="https://ryazpressa.ru/wp-content/uploads/photo-gallery/september2021/dsc_0125.jpg?bwg=16311962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295400"/>
            <a:ext cx="4191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001000" cy="1905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Произведен текущий ремонт в учреждениях               Муниципального бюджетного учреждения культуры </a:t>
            </a:r>
            <a:r>
              <a:rPr lang="ru-RU" sz="2400" b="1" dirty="0" err="1" smtClean="0">
                <a:solidFill>
                  <a:srgbClr val="C00000"/>
                </a:solidFill>
              </a:rPr>
              <a:t>Рыбновское</a:t>
            </a:r>
            <a:r>
              <a:rPr lang="ru-RU" sz="2400" b="1" dirty="0" smtClean="0">
                <a:solidFill>
                  <a:srgbClr val="C00000"/>
                </a:solidFill>
              </a:rPr>
              <a:t> клубное объединение</a:t>
            </a:r>
            <a:r>
              <a:rPr lang="ru-RU" sz="2400" dirty="0" smtClean="0">
                <a:solidFill>
                  <a:schemeClr val="tx1"/>
                </a:solidFill>
              </a:rPr>
              <a:t> – </a:t>
            </a:r>
            <a:r>
              <a:rPr lang="ru-RU" sz="2400" b="1" dirty="0" smtClean="0">
                <a:solidFill>
                  <a:schemeClr val="tx1"/>
                </a:solidFill>
              </a:rPr>
              <a:t>5 050,3 </a:t>
            </a:r>
            <a:r>
              <a:rPr lang="ru-RU" sz="2400" b="1" dirty="0" err="1" smtClean="0">
                <a:solidFill>
                  <a:schemeClr val="tx1"/>
                </a:solidFill>
              </a:rPr>
              <a:t>тыс.руб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                                         </a:t>
            </a:r>
            <a:b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5828" name="Object 228"/>
          <p:cNvGraphicFramePr>
            <a:graphicFrameLocks noGrp="1"/>
          </p:cNvGraphicFramePr>
          <p:nvPr>
            <p:ph idx="1"/>
          </p:nvPr>
        </p:nvGraphicFramePr>
        <p:xfrm>
          <a:off x="-11113" y="3886200"/>
          <a:ext cx="8545513" cy="273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834" name="Лист" r:id="rId4" imgW="9124790" imgH="2600154" progId="Excel.Sheet.8">
                  <p:embed/>
                </p:oleObj>
              </mc:Choice>
              <mc:Fallback>
                <p:oleObj name="Лист" r:id="rId4" imgW="9124790" imgH="2600154" progId="Excel.Sheet.8">
                  <p:embed/>
                  <p:pic>
                    <p:nvPicPr>
                      <p:cNvPr id="0" name="Picture 228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1113" y="3886200"/>
                        <a:ext cx="8545513" cy="2738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73025"/>
            <a:ext cx="8610600" cy="1371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Произведен текущий ремонт в учреждениях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МБУК «Центральная библиотека Рыбновского муниципального района Рязанской области» </a:t>
            </a:r>
            <a:r>
              <a:rPr lang="ru-RU" sz="2400" dirty="0" smtClean="0">
                <a:solidFill>
                  <a:schemeClr val="tx1"/>
                </a:solidFill>
              </a:rPr>
              <a:t>- 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1 218,9 тыс. руб.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26849" name="Object 225"/>
          <p:cNvGraphicFramePr>
            <a:graphicFrameLocks noGrp="1"/>
          </p:cNvGraphicFramePr>
          <p:nvPr>
            <p:ph idx="1"/>
          </p:nvPr>
        </p:nvGraphicFramePr>
        <p:xfrm>
          <a:off x="152400" y="1600200"/>
          <a:ext cx="6400800" cy="289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55" name="Лист" r:id="rId3" imgW="8762872" imgH="2981311" progId="Excel.Sheet.8">
                  <p:embed/>
                </p:oleObj>
              </mc:Choice>
              <mc:Fallback>
                <p:oleObj name="Лист" r:id="rId3" imgW="8762872" imgH="2981311" progId="Excel.Sheet.8">
                  <p:embed/>
                  <p:pic>
                    <p:nvPicPr>
                      <p:cNvPr id="0" name="Picture 22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600200"/>
                        <a:ext cx="6400800" cy="289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851" name="Рисунок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26000" y="3657600"/>
            <a:ext cx="4165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76" name="Заголовок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610600" cy="11430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Произведен текущий ремонт в музеях</a:t>
            </a:r>
            <a:r>
              <a:rPr lang="ru-RU" sz="2400" smtClean="0">
                <a:solidFill>
                  <a:schemeClr val="tx1"/>
                </a:solidFill>
              </a:rPr>
              <a:t> – </a:t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b="1" smtClean="0">
                <a:solidFill>
                  <a:schemeClr val="tx1"/>
                </a:solidFill>
              </a:rPr>
              <a:t>970,5 тыс. руб.</a:t>
            </a:r>
          </a:p>
        </p:txBody>
      </p:sp>
      <p:graphicFrame>
        <p:nvGraphicFramePr>
          <p:cNvPr id="59575" name="Object 183"/>
          <p:cNvGraphicFramePr>
            <a:graphicFrameLocks noGrp="1"/>
          </p:cNvGraphicFramePr>
          <p:nvPr>
            <p:ph idx="1"/>
          </p:nvPr>
        </p:nvGraphicFramePr>
        <p:xfrm>
          <a:off x="1371600" y="1066800"/>
          <a:ext cx="7462838" cy="289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581" name="Лист" r:id="rId3" imgW="8467805" imgH="3162485" progId="Excel.Sheet.8">
                  <p:embed/>
                </p:oleObj>
              </mc:Choice>
              <mc:Fallback>
                <p:oleObj name="Лист" r:id="rId3" imgW="8467805" imgH="3162485" progId="Excel.Sheet.8">
                  <p:embed/>
                  <p:pic>
                    <p:nvPicPr>
                      <p:cNvPr id="0" name="Picture 18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1066800"/>
                        <a:ext cx="7462838" cy="289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577" name="Picture 146" descr="Дом-музей братьев Пироговых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" y="3733800"/>
            <a:ext cx="45529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96" name="Заголовок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848600" cy="15240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Произведен текущий ремонт в учреждениях дополнительного образования детей</a:t>
            </a:r>
            <a:br>
              <a:rPr lang="ru-RU" sz="2400" b="1" smtClean="0">
                <a:solidFill>
                  <a:srgbClr val="C00000"/>
                </a:solidFill>
              </a:rPr>
            </a:br>
            <a:r>
              <a:rPr lang="ru-RU" sz="2400" b="1" smtClean="0">
                <a:solidFill>
                  <a:srgbClr val="C00000"/>
                </a:solidFill>
              </a:rPr>
              <a:t> </a:t>
            </a:r>
            <a:r>
              <a:rPr lang="ru-RU" sz="2400" smtClean="0">
                <a:solidFill>
                  <a:schemeClr val="tx1"/>
                </a:solidFill>
              </a:rPr>
              <a:t>– </a:t>
            </a:r>
            <a:r>
              <a:rPr lang="ru-RU" sz="2400" b="1" smtClean="0">
                <a:solidFill>
                  <a:schemeClr val="tx1"/>
                </a:solidFill>
              </a:rPr>
              <a:t>67,5 тыс. руб.</a:t>
            </a:r>
          </a:p>
        </p:txBody>
      </p:sp>
      <p:graphicFrame>
        <p:nvGraphicFramePr>
          <p:cNvPr id="28895" name="Object 223"/>
          <p:cNvGraphicFramePr>
            <a:graphicFrameLocks noGrp="1"/>
          </p:cNvGraphicFramePr>
          <p:nvPr>
            <p:ph idx="1"/>
          </p:nvPr>
        </p:nvGraphicFramePr>
        <p:xfrm>
          <a:off x="381000" y="2133600"/>
          <a:ext cx="7924800" cy="388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01" name="Лист" r:id="rId3" imgW="8258031" imgH="3324083" progId="Excel.Sheet.8">
                  <p:embed/>
                </p:oleObj>
              </mc:Choice>
              <mc:Fallback>
                <p:oleObj name="Лист" r:id="rId3" imgW="8258031" imgH="3324083" progId="Excel.Sheet.8">
                  <p:embed/>
                  <p:pic>
                    <p:nvPicPr>
                      <p:cNvPr id="0" name="Picture 22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2133600"/>
                        <a:ext cx="7924800" cy="388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46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458200" cy="18288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Проведение культурно - массовых мероприятий  </a:t>
            </a:r>
            <a:r>
              <a:rPr lang="ru-RU" sz="2400" smtClean="0">
                <a:solidFill>
                  <a:schemeClr val="tx1"/>
                </a:solidFill>
              </a:rPr>
              <a:t/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2020 г. – </a:t>
            </a:r>
            <a:r>
              <a:rPr lang="ru-RU" sz="2400" b="1" smtClean="0">
                <a:solidFill>
                  <a:schemeClr val="tx1"/>
                </a:solidFill>
              </a:rPr>
              <a:t>537,2 тыс. руб.</a:t>
            </a:r>
            <a:r>
              <a:rPr lang="ru-RU" sz="2400" smtClean="0">
                <a:solidFill>
                  <a:schemeClr val="tx1"/>
                </a:solidFill>
              </a:rPr>
              <a:t/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2021 г. – </a:t>
            </a:r>
            <a:r>
              <a:rPr lang="ru-RU" sz="2400" b="1" smtClean="0">
                <a:solidFill>
                  <a:schemeClr val="tx1"/>
                </a:solidFill>
              </a:rPr>
              <a:t>876,8 тыс. руб.</a:t>
            </a:r>
          </a:p>
        </p:txBody>
      </p:sp>
      <p:graphicFrame>
        <p:nvGraphicFramePr>
          <p:cNvPr id="30945" name="Object 225"/>
          <p:cNvGraphicFramePr>
            <a:graphicFrameLocks noGrp="1"/>
          </p:cNvGraphicFramePr>
          <p:nvPr>
            <p:ph idx="1"/>
          </p:nvPr>
        </p:nvGraphicFramePr>
        <p:xfrm>
          <a:off x="76200" y="3228975"/>
          <a:ext cx="8224838" cy="295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1" name="Лист" r:id="rId3" imgW="9305749" imgH="3343275" progId="Excel.Sheet.8">
                  <p:embed/>
                </p:oleObj>
              </mc:Choice>
              <mc:Fallback>
                <p:oleObj name="Лист" r:id="rId3" imgW="9305749" imgH="3343275" progId="Excel.Sheet.8">
                  <p:embed/>
                  <p:pic>
                    <p:nvPicPr>
                      <p:cNvPr id="0" name="Picture 22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3228975"/>
                        <a:ext cx="8224838" cy="2954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947" name="Picture 213" descr="https://avatars.mds.yandex.net/get-zen_doc/3952637/pub_5f7c013871c44f0829426ec2_5f7c046471c44f0829460a0c/scale_120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4400" y="1219200"/>
            <a:ext cx="4000500" cy="272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9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7239000" cy="19812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Приобретение  оборудования и техники по бюджетной деятельности </a:t>
            </a:r>
            <a:br>
              <a:rPr lang="ru-RU" sz="2400" b="1" smtClean="0">
                <a:solidFill>
                  <a:srgbClr val="C00000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 2020 г. – </a:t>
            </a:r>
            <a:r>
              <a:rPr lang="ru-RU" sz="2400" b="1" smtClean="0">
                <a:solidFill>
                  <a:schemeClr val="tx1"/>
                </a:solidFill>
              </a:rPr>
              <a:t>9 966,1 тыс. руб. </a:t>
            </a:r>
            <a:r>
              <a:rPr lang="ru-RU" sz="2400" smtClean="0">
                <a:solidFill>
                  <a:schemeClr val="tx1"/>
                </a:solidFill>
              </a:rPr>
              <a:t/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  2021 г. – </a:t>
            </a:r>
            <a:r>
              <a:rPr lang="ru-RU" sz="2400" b="1" smtClean="0">
                <a:solidFill>
                  <a:schemeClr val="tx1"/>
                </a:solidFill>
              </a:rPr>
              <a:t>12 588,8 тыс. руб. </a:t>
            </a:r>
          </a:p>
        </p:txBody>
      </p:sp>
      <p:graphicFrame>
        <p:nvGraphicFramePr>
          <p:cNvPr id="32991" name="Object 223"/>
          <p:cNvGraphicFramePr>
            <a:graphicFrameLocks noGrp="1"/>
          </p:cNvGraphicFramePr>
          <p:nvPr>
            <p:ph idx="1"/>
          </p:nvPr>
        </p:nvGraphicFramePr>
        <p:xfrm>
          <a:off x="457200" y="2532063"/>
          <a:ext cx="7086600" cy="303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97" name="Лист" r:id="rId3" imgW="9058323" imgH="3876817" progId="Excel.Sheet.8">
                  <p:embed/>
                </p:oleObj>
              </mc:Choice>
              <mc:Fallback>
                <p:oleObj name="Лист" r:id="rId3" imgW="9058323" imgH="3876817" progId="Excel.Sheet.8">
                  <p:embed/>
                  <p:pic>
                    <p:nvPicPr>
                      <p:cNvPr id="0" name="Picture 22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532063"/>
                        <a:ext cx="7086600" cy="3032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993" name="Рисунок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18188" y="4495800"/>
            <a:ext cx="3325812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994" name="Рисунок 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05600" y="685800"/>
            <a:ext cx="2184400" cy="254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153400" cy="1066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100" b="1" dirty="0" smtClean="0">
                <a:solidFill>
                  <a:srgbClr val="C00000"/>
                </a:solidFill>
              </a:rPr>
              <a:t>Приобретение оборудования и техники в учреждения МБУК РКО</a:t>
            </a:r>
            <a:r>
              <a:rPr lang="ru-RU" sz="3100" dirty="0" smtClean="0">
                <a:solidFill>
                  <a:schemeClr val="tx1"/>
                </a:solidFill>
              </a:rPr>
              <a:t> – </a:t>
            </a:r>
            <a:r>
              <a:rPr lang="ru-RU" sz="3100" b="1" dirty="0" smtClean="0">
                <a:solidFill>
                  <a:schemeClr val="tx1"/>
                </a:solidFill>
              </a:rPr>
              <a:t>1 666,2 тыс. руб.</a:t>
            </a:r>
            <a:r>
              <a:rPr lang="ru-RU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                                         </a:t>
            </a:r>
            <a:b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34015" name="Object 223"/>
          <p:cNvGraphicFramePr>
            <a:graphicFrameLocks noGrp="1"/>
          </p:cNvGraphicFramePr>
          <p:nvPr>
            <p:ph idx="1"/>
          </p:nvPr>
        </p:nvGraphicFramePr>
        <p:xfrm>
          <a:off x="687388" y="1998663"/>
          <a:ext cx="9444037" cy="407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21" name="Лист" r:id="rId3" imgW="9105964" imgH="3934010" progId="Excel.Sheet.8">
                  <p:embed/>
                </p:oleObj>
              </mc:Choice>
              <mc:Fallback>
                <p:oleObj name="Лист" r:id="rId3" imgW="9105964" imgH="3934010" progId="Excel.Sheet.8">
                  <p:embed/>
                  <p:pic>
                    <p:nvPicPr>
                      <p:cNvPr id="0" name="Picture 22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388" y="1998663"/>
                        <a:ext cx="9444037" cy="4079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39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382000" cy="1752600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Приобретение оборудования и техники в учреждения МБУК «Центральная библиотека Рыбновского муниципального района Рязанской области»</a:t>
            </a:r>
            <a:r>
              <a:rPr lang="ru-RU" sz="2000" smtClean="0">
                <a:solidFill>
                  <a:schemeClr val="tx1"/>
                </a:solidFill>
              </a:rPr>
              <a:t> </a:t>
            </a:r>
            <a:r>
              <a:rPr lang="ru-RU" sz="2400" smtClean="0">
                <a:solidFill>
                  <a:schemeClr val="tx1"/>
                </a:solidFill>
              </a:rPr>
              <a:t>- </a:t>
            </a:r>
            <a:r>
              <a:rPr lang="ru-RU" sz="2400" b="1" smtClean="0">
                <a:solidFill>
                  <a:schemeClr val="tx1"/>
                </a:solidFill>
              </a:rPr>
              <a:t>5 256,7 тыс. руб.</a:t>
            </a:r>
          </a:p>
        </p:txBody>
      </p:sp>
      <p:graphicFrame>
        <p:nvGraphicFramePr>
          <p:cNvPr id="35038" name="Object 222"/>
          <p:cNvGraphicFramePr>
            <a:graphicFrameLocks noGrp="1"/>
          </p:cNvGraphicFramePr>
          <p:nvPr>
            <p:ph idx="1"/>
          </p:nvPr>
        </p:nvGraphicFramePr>
        <p:xfrm>
          <a:off x="228600" y="2209800"/>
          <a:ext cx="8229600" cy="344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044" name="Лист" r:id="rId3" imgW="9267713" imgH="3667239" progId="Excel.Sheet.8">
                  <p:embed/>
                </p:oleObj>
              </mc:Choice>
              <mc:Fallback>
                <p:oleObj name="Лист" r:id="rId3" imgW="9267713" imgH="3667239" progId="Excel.Sheet.8">
                  <p:embed/>
                  <p:pic>
                    <p:nvPicPr>
                      <p:cNvPr id="0" name="Picture 222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209800"/>
                        <a:ext cx="8229600" cy="3449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62" name="Заголовок 1"/>
          <p:cNvSpPr>
            <a:spLocks noGrp="1"/>
          </p:cNvSpPr>
          <p:nvPr>
            <p:ph type="title"/>
          </p:nvPr>
        </p:nvSpPr>
        <p:spPr>
          <a:xfrm>
            <a:off x="685800" y="623888"/>
            <a:ext cx="8229600" cy="1433512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Приобретено оборудования и техники в Музеях</a:t>
            </a:r>
            <a:r>
              <a:rPr lang="ru-RU" sz="2400" smtClean="0">
                <a:solidFill>
                  <a:schemeClr val="tx1"/>
                </a:solidFill>
              </a:rPr>
              <a:t> – </a:t>
            </a:r>
            <a:r>
              <a:rPr lang="ru-RU" sz="2400" b="1" smtClean="0">
                <a:solidFill>
                  <a:schemeClr val="tx1"/>
                </a:solidFill>
              </a:rPr>
              <a:t>85,7 тыс. руб.</a:t>
            </a:r>
          </a:p>
        </p:txBody>
      </p:sp>
      <p:graphicFrame>
        <p:nvGraphicFramePr>
          <p:cNvPr id="36061" name="Object 221"/>
          <p:cNvGraphicFramePr>
            <a:graphicFrameLocks noGrp="1"/>
          </p:cNvGraphicFramePr>
          <p:nvPr>
            <p:ph idx="1"/>
          </p:nvPr>
        </p:nvGraphicFramePr>
        <p:xfrm>
          <a:off x="76200" y="2057400"/>
          <a:ext cx="8915400" cy="472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67" name="Лист" r:id="rId3" imgW="8096282" imgH="4581553" progId="Excel.Sheet.8">
                  <p:embed/>
                </p:oleObj>
              </mc:Choice>
              <mc:Fallback>
                <p:oleObj name="Лист" r:id="rId3" imgW="8096282" imgH="4581553" progId="Excel.Sheet.8">
                  <p:embed/>
                  <p:pic>
                    <p:nvPicPr>
                      <p:cNvPr id="0" name="Picture 22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2057400"/>
                        <a:ext cx="8915400" cy="472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86" name="Заголовок 1"/>
          <p:cNvSpPr>
            <a:spLocks noGrp="1"/>
          </p:cNvSpPr>
          <p:nvPr>
            <p:ph type="title"/>
          </p:nvPr>
        </p:nvSpPr>
        <p:spPr>
          <a:xfrm>
            <a:off x="685800" y="623888"/>
            <a:ext cx="7848600" cy="1433512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C00000"/>
                </a:solidFill>
              </a:rPr>
              <a:t>Приобретено оборудования и техники в учреждения дополнительного образования детей </a:t>
            </a:r>
            <a:r>
              <a:rPr lang="ru-RU" sz="2400" smtClean="0">
                <a:solidFill>
                  <a:schemeClr val="tx1"/>
                </a:solidFill>
              </a:rPr>
              <a:t>– </a:t>
            </a:r>
            <a:r>
              <a:rPr lang="ru-RU" sz="2400" b="1" smtClean="0">
                <a:solidFill>
                  <a:schemeClr val="tx1"/>
                </a:solidFill>
              </a:rPr>
              <a:t>5 580,1 тыс. руб.</a:t>
            </a:r>
          </a:p>
        </p:txBody>
      </p:sp>
      <p:graphicFrame>
        <p:nvGraphicFramePr>
          <p:cNvPr id="37085" name="Object 221"/>
          <p:cNvGraphicFramePr>
            <a:graphicFrameLocks noGrp="1"/>
          </p:cNvGraphicFramePr>
          <p:nvPr>
            <p:ph idx="1"/>
          </p:nvPr>
        </p:nvGraphicFramePr>
        <p:xfrm>
          <a:off x="381000" y="2209800"/>
          <a:ext cx="8305800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91" name="Лист" r:id="rId3" imgW="7800831" imgH="3419660" progId="Excel.Sheet.8">
                  <p:embed/>
                </p:oleObj>
              </mc:Choice>
              <mc:Fallback>
                <p:oleObj name="Лист" r:id="rId3" imgW="7800831" imgH="3419660" progId="Excel.Sheet.8">
                  <p:embed/>
                  <p:pic>
                    <p:nvPicPr>
                      <p:cNvPr id="0" name="Picture 22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2209800"/>
                        <a:ext cx="8305800" cy="419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10" name="Заголовок 1"/>
          <p:cNvSpPr>
            <a:spLocks noGrp="1"/>
          </p:cNvSpPr>
          <p:nvPr>
            <p:ph type="title"/>
          </p:nvPr>
        </p:nvSpPr>
        <p:spPr>
          <a:xfrm>
            <a:off x="533400" y="320675"/>
            <a:ext cx="8077200" cy="1660525"/>
          </a:xfrm>
        </p:spPr>
        <p:txBody>
          <a:bodyPr/>
          <a:lstStyle/>
          <a:p>
            <a:pPr eaLnBrk="1" hangingPunct="1"/>
            <a:r>
              <a:rPr lang="ru-RU" sz="2700" b="1" smtClean="0">
                <a:solidFill>
                  <a:srgbClr val="C00000"/>
                </a:solidFill>
              </a:rPr>
              <a:t>Приобретено оборудования и техники  по приносящей доход деятельности </a:t>
            </a:r>
            <a:br>
              <a:rPr lang="ru-RU" sz="2700" b="1" smtClean="0">
                <a:solidFill>
                  <a:srgbClr val="C00000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2020 г. – </a:t>
            </a:r>
            <a:r>
              <a:rPr lang="ru-RU" sz="2400" b="1" smtClean="0">
                <a:solidFill>
                  <a:schemeClr val="tx1"/>
                </a:solidFill>
              </a:rPr>
              <a:t>271,8 тыс. руб.</a:t>
            </a:r>
            <a:r>
              <a:rPr lang="ru-RU" sz="2400" smtClean="0">
                <a:solidFill>
                  <a:schemeClr val="tx1"/>
                </a:solidFill>
              </a:rPr>
              <a:t/>
            </a:r>
            <a:br>
              <a:rPr lang="ru-RU" sz="2400" smtClean="0">
                <a:solidFill>
                  <a:schemeClr val="tx1"/>
                </a:solidFill>
              </a:rPr>
            </a:br>
            <a:r>
              <a:rPr lang="ru-RU" sz="2400" smtClean="0">
                <a:solidFill>
                  <a:schemeClr val="tx1"/>
                </a:solidFill>
              </a:rPr>
              <a:t>2021 г. – </a:t>
            </a:r>
            <a:r>
              <a:rPr lang="ru-RU" sz="2400" b="1" smtClean="0">
                <a:solidFill>
                  <a:schemeClr val="tx1"/>
                </a:solidFill>
              </a:rPr>
              <a:t>636,0 тыс. руб. </a:t>
            </a:r>
          </a:p>
        </p:txBody>
      </p:sp>
      <p:graphicFrame>
        <p:nvGraphicFramePr>
          <p:cNvPr id="38109" name="Object 221"/>
          <p:cNvGraphicFramePr>
            <a:graphicFrameLocks noGrp="1"/>
          </p:cNvGraphicFramePr>
          <p:nvPr>
            <p:ph idx="1"/>
          </p:nvPr>
        </p:nvGraphicFramePr>
        <p:xfrm>
          <a:off x="457200" y="2133600"/>
          <a:ext cx="84582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15" name="Лист" r:id="rId3" imgW="8658369" imgH="4505169" progId="Excel.Sheet.8">
                  <p:embed/>
                </p:oleObj>
              </mc:Choice>
              <mc:Fallback>
                <p:oleObj name="Лист" r:id="rId3" imgW="8658369" imgH="4505169" progId="Excel.Sheet.8">
                  <p:embed/>
                  <p:pic>
                    <p:nvPicPr>
                      <p:cNvPr id="0" name="Picture 22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133600"/>
                        <a:ext cx="8458200" cy="441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Заголовок 1"/>
          <p:cNvSpPr>
            <a:spLocks noGrp="1"/>
          </p:cNvSpPr>
          <p:nvPr>
            <p:ph type="title"/>
          </p:nvPr>
        </p:nvSpPr>
        <p:spPr>
          <a:xfrm>
            <a:off x="990600" y="623888"/>
            <a:ext cx="7543800" cy="1281112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C00000"/>
                </a:solidFill>
              </a:rPr>
              <a:t>Безвозмездно поступило оборудования, музыкальных инструментов, литературы </a:t>
            </a:r>
            <a:r>
              <a:rPr lang="ru-RU" sz="2800" b="1" smtClean="0">
                <a:solidFill>
                  <a:schemeClr val="tx1"/>
                </a:solidFill>
              </a:rPr>
              <a:t>– 630,6 тыс. руб.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1828800"/>
            <a:ext cx="8350250" cy="220980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МБУК РКО – 352,6 тыс. руб.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МБУК «Центральная библиотека </a:t>
            </a:r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Рыбновского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муниципального района Рязанской области» – 143,2 тыс. руб.</a:t>
            </a:r>
          </a:p>
          <a:p>
            <a:pPr eaLnBrk="1" fontAlgn="t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МБУК ИТМК «Музей обороны и тыла» – 12,7 тыс. руб.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МБУДО «</a:t>
            </a:r>
            <a:r>
              <a:rPr lang="ru-R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Рыбновская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ДШИ» - 122,4 тыс. руб.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"/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2707" name="Picture 4" descr="https://media.baamboozle.com/uploads/images/48469/1634291804_103920_url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4191000"/>
            <a:ext cx="460533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8153400" cy="1320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Утвержденный бюджет на 2022 год по учреждениям культуры – 146 027 128,61 руб.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76400"/>
            <a:ext cx="7848600" cy="43656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ClrTx/>
              <a:buSzPct val="100000"/>
              <a:buFont typeface="Wingdings" pitchFamily="2" charset="2"/>
              <a:buChar char="v"/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На ремонтные работы – </a:t>
            </a: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7 282 559,07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руб.</a:t>
            </a:r>
          </a:p>
          <a:p>
            <a:pPr eaLnBrk="1" fontAlgn="auto" hangingPunct="1">
              <a:spcAft>
                <a:spcPts val="0"/>
              </a:spcAft>
              <a:buClrTx/>
              <a:buSzPct val="100000"/>
              <a:buFont typeface="Wingdings" pitchFamily="2" charset="2"/>
              <a:buChar char="v"/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На укрепление материально – технической базы – </a:t>
            </a:r>
          </a:p>
          <a:p>
            <a:pPr marL="0" indent="0" eaLnBrk="1" fontAlgn="auto" hangingPunct="1">
              <a:spcAft>
                <a:spcPts val="0"/>
              </a:spcAft>
              <a:buClrTx/>
              <a:buSzPct val="100000"/>
              <a:buFont typeface="Wingdings 3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2 209 000,0</a:t>
            </a:r>
            <a:r>
              <a:rPr lang="ru-RU" sz="2000" b="1" dirty="0" smtClean="0">
                <a:solidFill>
                  <a:schemeClr val="tx1"/>
                </a:solidFill>
              </a:rPr>
              <a:t> руб.</a:t>
            </a:r>
          </a:p>
          <a:p>
            <a:pPr eaLnBrk="1" fontAlgn="auto" hangingPunct="1">
              <a:spcAft>
                <a:spcPts val="0"/>
              </a:spcAft>
              <a:buClrTx/>
              <a:buSzPct val="100000"/>
              <a:buFont typeface="Wingdings" pitchFamily="2" charset="2"/>
              <a:buChar char="v"/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На заработную плату – </a:t>
            </a:r>
            <a:r>
              <a:rPr lang="ru-RU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76 215 614,50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руб.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ru-RU" b="1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Доведение в 2022 году средней заработной платы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Работникам учреждений культуры – </a:t>
            </a:r>
            <a:r>
              <a:rPr lang="ru-RU" sz="2000" b="1" dirty="0" smtClean="0">
                <a:solidFill>
                  <a:schemeClr val="tx1"/>
                </a:solidFill>
                <a:latin typeface="Arial Black" pitchFamily="34" charset="0"/>
              </a:rPr>
              <a:t>28 159,37</a:t>
            </a:r>
            <a:r>
              <a:rPr lang="en-US" sz="20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Arial Black" pitchFamily="34" charset="0"/>
              </a:rPr>
              <a:t>руб.</a:t>
            </a: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</a:rPr>
              <a:t>Педагогическим работникам дополнительного образования детей – </a:t>
            </a:r>
            <a:r>
              <a:rPr lang="ru-RU" sz="2000" b="1" dirty="0" smtClean="0">
                <a:solidFill>
                  <a:schemeClr val="tx1"/>
                </a:solidFill>
                <a:latin typeface="Arial Black" pitchFamily="34" charset="0"/>
              </a:rPr>
              <a:t>39 408,10</a:t>
            </a:r>
            <a:r>
              <a:rPr lang="en-US" sz="2000" b="1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Arial Black" pitchFamily="34" charset="0"/>
              </a:rPr>
              <a:t>руб.</a:t>
            </a:r>
            <a:endParaRPr lang="ru-RU" sz="2000" b="1" dirty="0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4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7938868" cy="2868168"/>
          </a:xfrm>
        </p:spPr>
        <p:txBody>
          <a:bodyPr rtlCol="0">
            <a:prstTxWarp prst="textDeflate">
              <a:avLst/>
            </a:prstTxWarp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 ЗА ВНИМАНИЕ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4754" name="Picture 4" descr="https://static5.depositphotos.com/1000128/418/i/950/depositphotos_4186251-stock-photo-accounting-concep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3124200"/>
            <a:ext cx="43434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4728</TotalTime>
  <Words>637</Words>
  <Application>Microsoft Office PowerPoint</Application>
  <PresentationFormat>Экран (4:3)</PresentationFormat>
  <Paragraphs>92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8" baseType="lpstr">
      <vt:lpstr>Aharoni</vt:lpstr>
      <vt:lpstr>Arial</vt:lpstr>
      <vt:lpstr>Arial Black</vt:lpstr>
      <vt:lpstr>BatangChe</vt:lpstr>
      <vt:lpstr>Calibri</vt:lpstr>
      <vt:lpstr>Century Gothic</vt:lpstr>
      <vt:lpstr>GungsuhChe</vt:lpstr>
      <vt:lpstr>Trebuchet MS</vt:lpstr>
      <vt:lpstr>Wingdings</vt:lpstr>
      <vt:lpstr>Wingdings 2</vt:lpstr>
      <vt:lpstr>Wingdings 3</vt:lpstr>
      <vt:lpstr>Легкий дым</vt:lpstr>
      <vt:lpstr>Лист</vt:lpstr>
      <vt:lpstr>Итоги финансово – хозяйственной деятельности учреждений культуры за 2021 г.</vt:lpstr>
      <vt:lpstr>Доля бюджетных ассигнований Управления культуры и туризма Администрации Рыбновского муниципального района Рязанской области в 2021 г. от бюджета муниципального образования – Рыбновский муниципальный район</vt:lpstr>
      <vt:lpstr>ДОХОДНАЯ ЧАСТЬ БЮДЖЕТА  Финансирование по утвержденному хозяйственно – финансовому плану в 2021 г.</vt:lpstr>
      <vt:lpstr>Доход от оказания платных услуг  2020 г. 724,4 тыс. руб.  2021 г. 901,1 тыс. руб.                                                                                                                                                                2019                                                        2020                                        </vt:lpstr>
      <vt:lpstr>Добровольные пожертвования   2020 г. – 291,2  тыс. руб. 2021 г. – 537,0  тыс. руб. </vt:lpstr>
      <vt:lpstr>Из федерального и областного бюджета  выделено:  в 2020 г.  - 17 164 438,49 руб.  в 2021 г.  - 13 790 043,98 руб.</vt:lpstr>
      <vt:lpstr>РАСХОДНАЯ ЧАСТЬ БЮДЖЕТА реализация муниципальной программы «Культура Рыбновского муниципального района» по учреждениям культуры в 2021 г. 151 130,8 тыс. руб.</vt:lpstr>
      <vt:lpstr>Презентация PowerPoint</vt:lpstr>
      <vt:lpstr>Целевой показатель заработной платы по учреждениям культуры</vt:lpstr>
      <vt:lpstr>Целевой показатель заработной платы  преподавателей дополнительного  образования детей в сфере культуры</vt:lpstr>
      <vt:lpstr>Произведен текущий ремонт учреждений культуры  2020 г. – 18 387,9 тыс. руб.  2021 г. – 7 307,2 тыс. руб. </vt:lpstr>
      <vt:lpstr>Произведен текущий ремонт в учреждениях               Муниципального бюджетного учреждения культуры Рыбновское клубное объединение – 5 050,3 тыс.руб.                                                       </vt:lpstr>
      <vt:lpstr>Произведен текущий ремонт в учреждениях МБУК «Центральная библиотека Рыбновского муниципального района Рязанской области» -  1 218,9 тыс. руб.</vt:lpstr>
      <vt:lpstr>Произведен текущий ремонт в музеях –  970,5 тыс. руб.</vt:lpstr>
      <vt:lpstr>Произведен текущий ремонт в учреждениях дополнительного образования детей  – 67,5 тыс. руб.</vt:lpstr>
      <vt:lpstr>Проведение культурно - массовых мероприятий    2020 г. – 537,2 тыс. руб.  2021 г. – 876,8 тыс. руб.</vt:lpstr>
      <vt:lpstr>Приобретение  оборудования и техники по бюджетной деятельности    2020 г. – 9 966,1 тыс. руб.    2021 г. – 12 588,8 тыс. руб. </vt:lpstr>
      <vt:lpstr>Приобретение оборудования и техники в учреждения МБУК РКО – 1 666,2 тыс. руб.                                                       </vt:lpstr>
      <vt:lpstr>Приобретение оборудования и техники в учреждения МБУК «Центральная библиотека Рыбновского муниципального района Рязанской области» - 5 256,7 тыс. руб.</vt:lpstr>
      <vt:lpstr>Приобретено оборудования и техники в Музеях – 85,7 тыс. руб.</vt:lpstr>
      <vt:lpstr>Приобретено оборудования и техники в учреждения дополнительного образования детей – 5 580,1 тыс. руб.</vt:lpstr>
      <vt:lpstr>Приобретено оборудования и техники  по приносящей доход деятельности  2020 г. – 271,8 тыс. руб. 2021 г. – 636,0 тыс. руб. </vt:lpstr>
      <vt:lpstr>Безвозмездно поступило оборудования, музыкальных инструментов, литературы – 630,6 тыс. руб. </vt:lpstr>
      <vt:lpstr>Утвержденный бюджет на 2022 год по учреждениям культуры – 146 027 128,61 руб.</vt:lpstr>
      <vt:lpstr>СПАСИБО 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NIX</dc:creator>
  <cp:lastModifiedBy>1</cp:lastModifiedBy>
  <cp:revision>724</cp:revision>
  <dcterms:created xsi:type="dcterms:W3CDTF">2015-01-27T07:38:45Z</dcterms:created>
  <dcterms:modified xsi:type="dcterms:W3CDTF">2022-02-10T06:12:22Z</dcterms:modified>
</cp:coreProperties>
</file>