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0"/>
  </p:notesMasterIdLst>
  <p:sldIdLst>
    <p:sldId id="256" r:id="rId2"/>
    <p:sldId id="316" r:id="rId3"/>
    <p:sldId id="317" r:id="rId4"/>
    <p:sldId id="258" r:id="rId5"/>
    <p:sldId id="266" r:id="rId6"/>
    <p:sldId id="298" r:id="rId7"/>
    <p:sldId id="318" r:id="rId8"/>
    <p:sldId id="327" r:id="rId9"/>
    <p:sldId id="291" r:id="rId10"/>
    <p:sldId id="319" r:id="rId11"/>
    <p:sldId id="320" r:id="rId12"/>
    <p:sldId id="328" r:id="rId13"/>
    <p:sldId id="339" r:id="rId14"/>
    <p:sldId id="338" r:id="rId15"/>
    <p:sldId id="330" r:id="rId16"/>
    <p:sldId id="331" r:id="rId17"/>
    <p:sldId id="332" r:id="rId18"/>
    <p:sldId id="333" r:id="rId19"/>
    <p:sldId id="334" r:id="rId20"/>
    <p:sldId id="335" r:id="rId21"/>
    <p:sldId id="340" r:id="rId22"/>
    <p:sldId id="322" r:id="rId23"/>
    <p:sldId id="344" r:id="rId24"/>
    <p:sldId id="345" r:id="rId25"/>
    <p:sldId id="299" r:id="rId26"/>
    <p:sldId id="346" r:id="rId27"/>
    <p:sldId id="347" r:id="rId28"/>
    <p:sldId id="348" r:id="rId29"/>
    <p:sldId id="349" r:id="rId30"/>
    <p:sldId id="350" r:id="rId31"/>
    <p:sldId id="352" r:id="rId32"/>
    <p:sldId id="323" r:id="rId33"/>
    <p:sldId id="351" r:id="rId34"/>
    <p:sldId id="353" r:id="rId35"/>
    <p:sldId id="373" r:id="rId36"/>
    <p:sldId id="374" r:id="rId37"/>
    <p:sldId id="324" r:id="rId38"/>
    <p:sldId id="354" r:id="rId39"/>
    <p:sldId id="355" r:id="rId40"/>
    <p:sldId id="356" r:id="rId41"/>
    <p:sldId id="358" r:id="rId42"/>
    <p:sldId id="369" r:id="rId43"/>
    <p:sldId id="370" r:id="rId44"/>
    <p:sldId id="359" r:id="rId45"/>
    <p:sldId id="360" r:id="rId46"/>
    <p:sldId id="361" r:id="rId47"/>
    <p:sldId id="362" r:id="rId48"/>
    <p:sldId id="364" r:id="rId49"/>
    <p:sldId id="375" r:id="rId50"/>
    <p:sldId id="363" r:id="rId51"/>
    <p:sldId id="371" r:id="rId52"/>
    <p:sldId id="365" r:id="rId53"/>
    <p:sldId id="366" r:id="rId54"/>
    <p:sldId id="357" r:id="rId55"/>
    <p:sldId id="372" r:id="rId56"/>
    <p:sldId id="367" r:id="rId57"/>
    <p:sldId id="368" r:id="rId58"/>
    <p:sldId id="315" r:id="rId5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3134" autoAdjust="0"/>
  </p:normalViewPr>
  <p:slideViewPr>
    <p:cSldViewPr>
      <p:cViewPr varScale="1">
        <p:scale>
          <a:sx n="68" d="100"/>
          <a:sy n="68" d="100"/>
        </p:scale>
        <p:origin x="-14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6989B-B5D6-4784-8423-84C6CEF8D6C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AD682-39A3-48BB-BF23-A1C090B033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378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D88D45-E850-4FF1-9B77-D91C2BA98DC4}" type="datetimeFigureOut">
              <a:rPr lang="ru-RU" smtClean="0"/>
              <a:pPr/>
              <a:t>10.02.2022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48D0185-981B-4EB5-98D9-2BA7BBB4FF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circl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357166"/>
            <a:ext cx="8715436" cy="1571636"/>
          </a:xfrm>
        </p:spPr>
        <p:txBody>
          <a:bodyPr>
            <a:normAutofit fontScale="92500"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</a:rPr>
              <a:t>Филиал Районный организационно-методический центр </a:t>
            </a:r>
          </a:p>
          <a:p>
            <a:r>
              <a:rPr lang="ru-RU" b="1" dirty="0">
                <a:solidFill>
                  <a:schemeClr val="tx1"/>
                </a:solidFill>
              </a:rPr>
              <a:t>м</a:t>
            </a:r>
            <a:r>
              <a:rPr lang="ru-RU" b="1" dirty="0" smtClean="0">
                <a:solidFill>
                  <a:schemeClr val="tx1"/>
                </a:solidFill>
              </a:rPr>
              <a:t>униципального бюджетного учреждения культуры </a:t>
            </a:r>
            <a:r>
              <a:rPr lang="ru-RU" b="1" dirty="0" err="1" smtClean="0">
                <a:solidFill>
                  <a:schemeClr val="tx1"/>
                </a:solidFill>
              </a:rPr>
              <a:t>Рыбновское</a:t>
            </a:r>
            <a:r>
              <a:rPr lang="ru-RU" b="1" dirty="0" smtClean="0">
                <a:solidFill>
                  <a:schemeClr val="tx1"/>
                </a:solidFill>
              </a:rPr>
              <a:t> клубное объединение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071810"/>
            <a:ext cx="89297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ОТЧЕТ </a:t>
            </a:r>
          </a:p>
          <a:p>
            <a:pPr algn="ctr"/>
            <a:r>
              <a:rPr lang="ru-RU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2021 год</a:t>
            </a:r>
            <a:endParaRPr lang="ru-RU" sz="8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0"/>
            <a:ext cx="7772400" cy="114300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</a:rPr>
              <a:t>Основные направления </a:t>
            </a:r>
            <a:r>
              <a:rPr lang="ru-RU" sz="2800" b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деятельности и   			функции </a:t>
            </a:r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</a:rPr>
              <a:t>РОМЦ 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71600" y="1124744"/>
            <a:ext cx="7772400" cy="5400600"/>
          </a:xfrm>
        </p:spPr>
        <p:txBody>
          <a:bodyPr>
            <a:normAutofit fontScale="32500" lnSpcReduction="20000"/>
          </a:bodyPr>
          <a:lstStyle/>
          <a:p>
            <a:pPr indent="342265" algn="just">
              <a:spcAft>
                <a:spcPts val="0"/>
              </a:spcAft>
            </a:pPr>
            <a:r>
              <a:rPr lang="ru-RU" sz="6400" dirty="0">
                <a:latin typeface="Times New Roman"/>
                <a:ea typeface="Times New Roman"/>
              </a:rPr>
              <a:t>создание информационного центра с целью полного и оперативного доступа к информации, что позволяет решать основные задачи: планирование, консультирование, обучение и т.д</a:t>
            </a:r>
            <a:r>
              <a:rPr lang="ru-RU" sz="6400" dirty="0" smtClean="0">
                <a:latin typeface="Times New Roman"/>
                <a:ea typeface="Times New Roman"/>
              </a:rPr>
              <a:t>.</a:t>
            </a:r>
          </a:p>
          <a:p>
            <a:pPr>
              <a:spcAft>
                <a:spcPts val="0"/>
              </a:spcAft>
            </a:pPr>
            <a:r>
              <a:rPr lang="ru-RU" sz="6400" dirty="0" smtClean="0">
                <a:latin typeface="Times New Roman"/>
                <a:ea typeface="Times New Roman"/>
              </a:rPr>
              <a:t>Популяризация </a:t>
            </a:r>
            <a:r>
              <a:rPr lang="ru-RU" sz="6400" dirty="0">
                <a:latin typeface="Times New Roman"/>
                <a:ea typeface="Times New Roman"/>
              </a:rPr>
              <a:t>художественного самодеятельного народного творчества;</a:t>
            </a:r>
          </a:p>
          <a:p>
            <a:pPr>
              <a:spcAft>
                <a:spcPts val="0"/>
              </a:spcAft>
            </a:pPr>
            <a:r>
              <a:rPr lang="ru-RU" sz="6400" dirty="0">
                <a:latin typeface="Times New Roman"/>
                <a:ea typeface="Times New Roman"/>
              </a:rPr>
              <a:t> </a:t>
            </a:r>
            <a:r>
              <a:rPr lang="ru-RU" sz="6400" dirty="0" smtClean="0">
                <a:latin typeface="Times New Roman"/>
                <a:ea typeface="Times New Roman"/>
              </a:rPr>
              <a:t>Взаимодействие </a:t>
            </a:r>
            <a:r>
              <a:rPr lang="ru-RU" sz="6400" dirty="0">
                <a:latin typeface="Times New Roman"/>
                <a:ea typeface="Times New Roman"/>
              </a:rPr>
              <a:t>и координация деятельности культурно-досуговых учреждений и клубных формирований;</a:t>
            </a:r>
          </a:p>
          <a:p>
            <a:pPr>
              <a:spcAft>
                <a:spcPts val="0"/>
              </a:spcAft>
            </a:pPr>
            <a:r>
              <a:rPr lang="ru-RU" sz="6400" dirty="0" smtClean="0">
                <a:latin typeface="Times New Roman"/>
                <a:ea typeface="Times New Roman"/>
              </a:rPr>
              <a:t>Планирование</a:t>
            </a:r>
            <a:r>
              <a:rPr lang="ru-RU" sz="6400" dirty="0">
                <a:latin typeface="Times New Roman"/>
                <a:ea typeface="Times New Roman"/>
              </a:rPr>
              <a:t>, подготовка, организация, проведение и анализ культурно-досуговых мероприятий;</a:t>
            </a:r>
          </a:p>
          <a:p>
            <a:pPr>
              <a:spcAft>
                <a:spcPts val="0"/>
              </a:spcAft>
            </a:pPr>
            <a:r>
              <a:rPr lang="ru-RU" sz="6400" dirty="0" smtClean="0">
                <a:latin typeface="Times New Roman"/>
                <a:ea typeface="Times New Roman"/>
              </a:rPr>
              <a:t>Ведение </a:t>
            </a:r>
            <a:r>
              <a:rPr lang="ru-RU" sz="6400" dirty="0">
                <a:latin typeface="Times New Roman"/>
                <a:ea typeface="Times New Roman"/>
              </a:rPr>
              <a:t>базы данных по направлениям деятельности учреждений клубного типа;</a:t>
            </a:r>
          </a:p>
          <a:p>
            <a:pPr>
              <a:spcAft>
                <a:spcPts val="0"/>
              </a:spcAft>
            </a:pPr>
            <a:r>
              <a:rPr lang="ru-RU" sz="6400" dirty="0" smtClean="0">
                <a:latin typeface="Times New Roman"/>
                <a:ea typeface="Times New Roman"/>
              </a:rPr>
              <a:t>Оказание </a:t>
            </a:r>
            <a:r>
              <a:rPr lang="ru-RU" sz="6400" dirty="0">
                <a:latin typeface="Times New Roman"/>
                <a:ea typeface="Times New Roman"/>
              </a:rPr>
              <a:t>консультативной, методической и практической помощи клубным учреждениям в организации культурно-досуговых мероприятий, деятельности клубных формирований, реализации комплексных социокультурных программ;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6400" b="1" dirty="0">
                <a:latin typeface="Times New Roman"/>
                <a:ea typeface="Times New Roman"/>
              </a:rPr>
              <a:t> </a:t>
            </a:r>
            <a:endParaRPr lang="ru-RU" sz="6400" dirty="0">
              <a:latin typeface="Times New Roman"/>
              <a:ea typeface="Times New Roman"/>
            </a:endParaRPr>
          </a:p>
          <a:p>
            <a:pPr indent="342265" algn="just">
              <a:spcAft>
                <a:spcPts val="0"/>
              </a:spcAft>
            </a:pPr>
            <a:endParaRPr lang="ru-RU" sz="20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9425996"/>
      </p:ext>
    </p:extLst>
  </p:cSld>
  <p:clrMapOvr>
    <a:masterClrMapping/>
  </p:clrMapOvr>
  <p:transition spd="slow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C00000"/>
                </a:solidFill>
                <a:latin typeface="Times New Roman"/>
                <a:ea typeface="Times New Roman"/>
              </a:rPr>
              <a:t>Основные направления деятельности и   			функции РОМЦ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0">
              <a:buClr>
                <a:srgbClr val="D34817"/>
              </a:buClr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Times New Roman"/>
              </a:rPr>
              <a:t>Организационно-методическое сопровождение и реализация проектов и программ в сфере культурно-досуговой деятельности.</a:t>
            </a:r>
          </a:p>
          <a:p>
            <a:pPr lvl="0">
              <a:buClr>
                <a:srgbClr val="D34817"/>
              </a:buClr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Times New Roman"/>
              </a:rPr>
              <a:t>Взаимодействие и координация деятельности с учреждениями культурно-досугового типа района, общественными организациями и объединениями;</a:t>
            </a:r>
          </a:p>
          <a:p>
            <a:pPr lvl="0">
              <a:buClr>
                <a:srgbClr val="D34817"/>
              </a:buClr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Times New Roman"/>
              </a:rPr>
              <a:t>Разработка, сбор, издание и распространение методических, сценарных материалов, рекомендаций по различным аспектам народного творчества и культурно-досуговой деятельности;</a:t>
            </a:r>
          </a:p>
          <a:p>
            <a:pPr lvl="0">
              <a:buClr>
                <a:srgbClr val="D34817"/>
              </a:buClr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Times New Roman"/>
              </a:rPr>
              <a:t>Формирование накопительного фото и </a:t>
            </a:r>
            <a:r>
              <a:rPr lang="ru-RU" sz="2000" dirty="0" err="1">
                <a:solidFill>
                  <a:prstClr val="black"/>
                </a:solidFill>
                <a:latin typeface="Times New Roman"/>
                <a:ea typeface="Times New Roman"/>
              </a:rPr>
              <a:t>видеофонда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Times New Roman"/>
              </a:rPr>
              <a:t> о деятельности клубных учреждений. </a:t>
            </a:r>
          </a:p>
          <a:p>
            <a:pPr lvl="0">
              <a:buClr>
                <a:srgbClr val="D34817"/>
              </a:buClr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Times New Roman"/>
              </a:rPr>
              <a:t>Организация и проведение праздников, фестивалей, конкурсов, конференций, творческих и учебных лабораторий, семинаров-совещаний, смотров клубных формирований, самодеятельных коллективов различных жанров;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8971502"/>
      </p:ext>
    </p:extLst>
  </p:cSld>
  <p:clrMapOvr>
    <a:masterClrMapping/>
  </p:clrMapOvr>
  <p:transition spd="slow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929718" cy="98072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Организационно-методическая помощь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196752"/>
            <a:ext cx="86439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Всего в 2021 году было  проведено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(188) 189</a:t>
            </a:r>
            <a:r>
              <a:rPr lang="ru-RU" sz="3600" b="1" dirty="0" smtClean="0">
                <a:solidFill>
                  <a:srgbClr val="C00000"/>
                </a:solidFill>
              </a:rPr>
              <a:t> </a:t>
            </a:r>
            <a:r>
              <a:rPr lang="ru-RU" sz="2800" dirty="0" smtClean="0"/>
              <a:t>консультационных и методических услуг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42844" y="2420888"/>
            <a:ext cx="8429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/>
              <a:t>ИНДИВИДУАЛЬНЫЕ КОНСУЛЬТАЦИИ </a:t>
            </a:r>
            <a:r>
              <a:rPr lang="ru-RU" sz="2800" dirty="0" smtClean="0"/>
              <a:t>специалистам сельских Домов культуры </a:t>
            </a:r>
            <a:r>
              <a:rPr lang="ru-RU" sz="2800" b="1" dirty="0" smtClean="0">
                <a:solidFill>
                  <a:srgbClr val="C00000"/>
                </a:solidFill>
              </a:rPr>
              <a:t>(163)150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3324" y="3501008"/>
            <a:ext cx="87154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/>
              <a:t>ПРАКТИЧЕСКАЯ ПОМОЩЬ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(11) 24</a:t>
            </a:r>
          </a:p>
          <a:p>
            <a:pPr>
              <a:buFont typeface="Wingdings" pitchFamily="2" charset="2"/>
              <a:buChar char="v"/>
            </a:pP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ea typeface="Times New Roman"/>
              </a:rPr>
              <a:t>МАСТЕР-КЛАССЫ ПО ДЕКОРАТИВНО- ПРИКЛАДНОМУ ТВОРЧЕСТВУ </a:t>
            </a:r>
            <a:r>
              <a:rPr lang="ru-RU" sz="2800" b="1" dirty="0" smtClean="0">
                <a:solidFill>
                  <a:srgbClr val="C00000"/>
                </a:solidFill>
                <a:ea typeface="Times New Roman"/>
              </a:rPr>
              <a:t>(14) 10</a:t>
            </a:r>
          </a:p>
          <a:p>
            <a:pPr>
              <a:buFont typeface="Wingdings" pitchFamily="2" charset="2"/>
              <a:buChar char="v"/>
            </a:pPr>
            <a:endParaRPr lang="ru-RU" sz="2800" b="1" dirty="0" smtClean="0">
              <a:solidFill>
                <a:srgbClr val="FF0000"/>
              </a:solidFill>
              <a:ea typeface="Times New Roman"/>
            </a:endParaRP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ea typeface="Times New Roman"/>
              </a:rPr>
              <a:t>ПРОВЕДЕНИЕ ТВОРЧЕСКИХ ЛАБОРАТОРИЙ </a:t>
            </a:r>
            <a:r>
              <a:rPr lang="ru-RU" sz="2800" b="1" dirty="0" smtClean="0">
                <a:solidFill>
                  <a:srgbClr val="C00000"/>
                </a:solidFill>
                <a:ea typeface="Times New Roman"/>
              </a:rPr>
              <a:t>5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Оказание практической помощи  организациям района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412776"/>
            <a:ext cx="8858280" cy="4802306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Управлению пенсионного фонда России по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Рыбновскому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району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Отделу МВД России по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Рыбновскому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району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Местному отделению партии «Единая Россия»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Рыбновского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Управлению сельского хозяйства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Рыбновского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r>
              <a:rPr lang="ru-RU" sz="2400" dirty="0" smtClean="0">
                <a:latin typeface="Times New Roman"/>
                <a:ea typeface="Times New Roman"/>
              </a:rPr>
              <a:t>Сектору </a:t>
            </a:r>
            <a:r>
              <a:rPr lang="ru-RU" sz="2400" dirty="0">
                <a:latin typeface="Times New Roman"/>
                <a:ea typeface="Times New Roman"/>
              </a:rPr>
              <a:t>по </a:t>
            </a:r>
            <a:r>
              <a:rPr lang="ru-RU" sz="2400" dirty="0" err="1">
                <a:latin typeface="Times New Roman"/>
                <a:ea typeface="Times New Roman"/>
              </a:rPr>
              <a:t>Рыбновскому</a:t>
            </a:r>
            <a:r>
              <a:rPr lang="ru-RU" sz="2400" dirty="0">
                <a:latin typeface="Times New Roman"/>
                <a:ea typeface="Times New Roman"/>
              </a:rPr>
              <a:t> району Государственного Казенного Учреждения Рязанской области «Управление социальной защиты населения Рязанской области</a:t>
            </a:r>
            <a:r>
              <a:rPr lang="ru-RU" sz="2400" dirty="0" smtClean="0">
                <a:latin typeface="Times New Roman"/>
                <a:ea typeface="Times New Roman"/>
              </a:rPr>
              <a:t>»</a:t>
            </a:r>
          </a:p>
          <a:p>
            <a:r>
              <a:rPr lang="ru-RU" sz="2400" dirty="0" smtClean="0">
                <a:latin typeface="Times New Roman"/>
                <a:ea typeface="Times New Roman"/>
              </a:rPr>
              <a:t>Федеральному </a:t>
            </a:r>
            <a:r>
              <a:rPr lang="ru-RU" sz="2400" dirty="0">
                <a:latin typeface="Times New Roman"/>
                <a:ea typeface="Times New Roman"/>
              </a:rPr>
              <a:t>государственное бюджетное научное учреждение «Научно-исследовательский институт пчеловодства»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Организация и проведение учебных мероприятий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61520"/>
          </a:xfrm>
        </p:spPr>
        <p:txBody>
          <a:bodyPr>
            <a:normAutofit lnSpcReduction="10000"/>
          </a:bodyPr>
          <a:lstStyle/>
          <a:p>
            <a:pPr marL="254000" algn="just">
              <a:lnSpc>
                <a:spcPct val="106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«</a:t>
            </a:r>
            <a:r>
              <a:rPr lang="ru-RU" sz="2400" dirty="0">
                <a:latin typeface="Times New Roman"/>
                <a:ea typeface="Times New Roman"/>
              </a:rPr>
              <a:t>Оформление и дизайн страниц сообществ»</a:t>
            </a:r>
          </a:p>
          <a:p>
            <a:pPr marL="254000" algn="just">
              <a:lnSpc>
                <a:spcPct val="106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«</a:t>
            </a:r>
            <a:r>
              <a:rPr lang="ru-RU" sz="2400" dirty="0">
                <a:latin typeface="Times New Roman"/>
                <a:ea typeface="Times New Roman"/>
              </a:rPr>
              <a:t>Проведение онлайн мероприятий на страницах в социальных </a:t>
            </a:r>
            <a:r>
              <a:rPr lang="ru-RU" sz="2400" dirty="0" smtClean="0">
                <a:latin typeface="Times New Roman"/>
                <a:ea typeface="Times New Roman"/>
              </a:rPr>
              <a:t>  сетях</a:t>
            </a:r>
            <a:r>
              <a:rPr lang="ru-RU" sz="2400" dirty="0">
                <a:latin typeface="Times New Roman"/>
                <a:ea typeface="Times New Roman"/>
              </a:rPr>
              <a:t>»</a:t>
            </a:r>
          </a:p>
          <a:p>
            <a:pPr marL="254000" algn="just">
              <a:lnSpc>
                <a:spcPct val="106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«Публикация </a:t>
            </a:r>
            <a:r>
              <a:rPr lang="ru-RU" sz="2400" dirty="0">
                <a:latin typeface="Times New Roman"/>
                <a:ea typeface="Times New Roman"/>
              </a:rPr>
              <a:t>отложенных постов»</a:t>
            </a:r>
          </a:p>
          <a:p>
            <a:pPr marL="254000" algn="just">
              <a:lnSpc>
                <a:spcPct val="106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«</a:t>
            </a:r>
            <a:r>
              <a:rPr lang="ru-RU" sz="2400" dirty="0">
                <a:latin typeface="Times New Roman"/>
                <a:ea typeface="Times New Roman"/>
              </a:rPr>
              <a:t>Реклама мероприятий в социальных сетях»</a:t>
            </a:r>
          </a:p>
          <a:p>
            <a:pPr marL="254000" algn="just">
              <a:lnSpc>
                <a:spcPct val="106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 «</a:t>
            </a:r>
            <a:r>
              <a:rPr lang="ru-RU" sz="2400" dirty="0">
                <a:latin typeface="Times New Roman"/>
                <a:ea typeface="Times New Roman"/>
              </a:rPr>
              <a:t>Увеличение числа подписчиков»</a:t>
            </a:r>
          </a:p>
          <a:p>
            <a:r>
              <a:rPr lang="ru-RU" sz="2400" dirty="0">
                <a:latin typeface="Times New Roman"/>
                <a:ea typeface="Times New Roman"/>
              </a:rPr>
              <a:t>«Участие во Всероссийских онлайн акциях</a:t>
            </a:r>
            <a:r>
              <a:rPr lang="ru-RU" sz="2400" dirty="0" smtClean="0">
                <a:latin typeface="Times New Roman"/>
                <a:ea typeface="Times New Roman"/>
              </a:rPr>
              <a:t>»</a:t>
            </a:r>
          </a:p>
          <a:p>
            <a:r>
              <a:rPr lang="ru-RU" sz="2400" dirty="0">
                <a:latin typeface="Times New Roman"/>
                <a:ea typeface="Times New Roman"/>
              </a:rPr>
              <a:t>«Наполняемость контент-плана</a:t>
            </a:r>
            <a:r>
              <a:rPr lang="ru-RU" sz="2400" dirty="0" smtClean="0">
                <a:latin typeface="Times New Roman"/>
                <a:ea typeface="Times New Roman"/>
              </a:rPr>
              <a:t>»</a:t>
            </a:r>
          </a:p>
          <a:p>
            <a:r>
              <a:rPr lang="ru-RU" sz="2400" dirty="0">
                <a:latin typeface="Times New Roman"/>
                <a:ea typeface="Times New Roman"/>
              </a:rPr>
              <a:t>«Реакция на отрицательные комментарии к публикующимся постам»</a:t>
            </a:r>
            <a:endParaRPr lang="ru-RU" sz="2400" dirty="0" smtClean="0">
              <a:latin typeface="Times New Roman"/>
              <a:ea typeface="Times New Roman"/>
            </a:endParaRPr>
          </a:p>
          <a:p>
            <a:r>
              <a:rPr lang="ru-RU" sz="2400" dirty="0">
                <a:latin typeface="Times New Roman"/>
                <a:ea typeface="Times New Roman"/>
              </a:rPr>
              <a:t>«Правильное написание текста к прошедшему мероприятию»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66123532"/>
      </p:ext>
    </p:extLst>
  </p:cSld>
  <p:clrMapOvr>
    <a:masterClrMapping/>
  </p:clrMapOvr>
  <p:transition spd="slow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в интернете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268760"/>
            <a:ext cx="7772400" cy="47510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			Онлайн:</a:t>
            </a:r>
          </a:p>
          <a:p>
            <a:r>
              <a:rPr lang="ru-RU" sz="2800" dirty="0" smtClean="0">
                <a:latin typeface="Times New Roman"/>
                <a:ea typeface="Calibri"/>
              </a:rPr>
              <a:t>конкурсы </a:t>
            </a:r>
            <a:r>
              <a:rPr lang="ru-RU" sz="2500" dirty="0" smtClean="0">
                <a:latin typeface="Times New Roman"/>
                <a:ea typeface="Calibri"/>
              </a:rPr>
              <a:t>(Международные, Всероссийские, Областные)</a:t>
            </a:r>
          </a:p>
          <a:p>
            <a:r>
              <a:rPr lang="ru-RU" sz="2800" dirty="0" smtClean="0">
                <a:latin typeface="Times New Roman"/>
                <a:ea typeface="Calibri"/>
              </a:rPr>
              <a:t>фестивали </a:t>
            </a:r>
          </a:p>
          <a:p>
            <a:r>
              <a:rPr lang="ru-RU" sz="2800" dirty="0" smtClean="0">
                <a:latin typeface="Times New Roman"/>
                <a:ea typeface="Calibri"/>
              </a:rPr>
              <a:t>смотры </a:t>
            </a:r>
          </a:p>
          <a:p>
            <a:r>
              <a:rPr lang="ru-RU" sz="2800" dirty="0" smtClean="0">
                <a:latin typeface="Times New Roman"/>
                <a:ea typeface="Calibri"/>
              </a:rPr>
              <a:t>выставки </a:t>
            </a:r>
          </a:p>
          <a:p>
            <a:r>
              <a:rPr lang="ru-RU" sz="2800" dirty="0" smtClean="0">
                <a:latin typeface="Times New Roman"/>
                <a:ea typeface="Calibri"/>
              </a:rPr>
              <a:t>акции </a:t>
            </a:r>
          </a:p>
          <a:p>
            <a:r>
              <a:rPr lang="ru-RU" sz="2800" dirty="0" err="1" smtClean="0">
                <a:latin typeface="Times New Roman"/>
                <a:ea typeface="Calibri"/>
              </a:rPr>
              <a:t>квесты</a:t>
            </a:r>
            <a:r>
              <a:rPr lang="ru-RU" sz="2800" dirty="0" smtClean="0">
                <a:latin typeface="Times New Roman"/>
                <a:ea typeface="Calibri"/>
              </a:rPr>
              <a:t> </a:t>
            </a:r>
          </a:p>
          <a:p>
            <a:r>
              <a:rPr lang="ru-RU" sz="2800" dirty="0" err="1" smtClean="0">
                <a:latin typeface="Times New Roman"/>
                <a:ea typeface="Calibri"/>
              </a:rPr>
              <a:t>квизы</a:t>
            </a:r>
            <a:endParaRPr lang="ru-RU" sz="2800" dirty="0" smtClean="0">
              <a:latin typeface="Times New Roman"/>
              <a:ea typeface="Calibri"/>
            </a:endParaRPr>
          </a:p>
          <a:p>
            <a:r>
              <a:rPr lang="ru-RU" sz="2800" dirty="0" err="1" smtClean="0">
                <a:latin typeface="Times New Roman"/>
                <a:ea typeface="Calibri"/>
              </a:rPr>
              <a:t>флешмобы</a:t>
            </a:r>
            <a:r>
              <a:rPr lang="ru-RU" sz="2800" dirty="0" smtClean="0">
                <a:latin typeface="Times New Roman"/>
                <a:ea typeface="Calibri"/>
              </a:rPr>
              <a:t> </a:t>
            </a:r>
          </a:p>
          <a:p>
            <a:r>
              <a:rPr lang="ru-RU" sz="2800" dirty="0" err="1" smtClean="0">
                <a:latin typeface="Times New Roman"/>
                <a:ea typeface="Calibri"/>
              </a:rPr>
              <a:t>челледжы</a:t>
            </a:r>
            <a:r>
              <a:rPr lang="ru-RU" sz="2800" dirty="0" smtClean="0">
                <a:latin typeface="Times New Roman"/>
                <a:ea typeface="Calibri"/>
              </a:rPr>
              <a:t> </a:t>
            </a:r>
          </a:p>
          <a:p>
            <a:r>
              <a:rPr lang="ru-RU" sz="2800" dirty="0" smtClean="0">
                <a:latin typeface="Times New Roman"/>
                <a:ea typeface="Calibri"/>
              </a:rPr>
              <a:t>концерты</a:t>
            </a:r>
            <a:r>
              <a:rPr lang="ru-RU" sz="2800" dirty="0">
                <a:latin typeface="Times New Roman"/>
                <a:ea typeface="Calibri"/>
              </a:rPr>
              <a:t>, посвященные праздникам и памятным датам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1915754"/>
      </p:ext>
    </p:extLst>
  </p:cSld>
  <p:clrMapOvr>
    <a:masterClrMapping/>
  </p:clrMapOvr>
  <p:transition spd="slow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-1035496"/>
            <a:ext cx="7772400" cy="2160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20095976"/>
              </p:ext>
            </p:extLst>
          </p:nvPr>
        </p:nvGraphicFramePr>
        <p:xfrm>
          <a:off x="611560" y="620689"/>
          <a:ext cx="8064896" cy="5184575"/>
        </p:xfrm>
        <a:graphic>
          <a:graphicData uri="http://schemas.openxmlformats.org/drawingml/2006/table">
            <a:tbl>
              <a:tblPr firstRow="1" firstCol="1" bandRow="1"/>
              <a:tblGrid>
                <a:gridCol w="2304256"/>
                <a:gridCol w="1512168"/>
                <a:gridCol w="1584176"/>
                <a:gridCol w="1368152"/>
                <a:gridCol w="1296144"/>
              </a:tblGrid>
              <a:tr h="1656183"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Наименование учреждения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Число </a:t>
                      </a: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подписчиков 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1.01.2021 г.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Число подписчиков на 1.01.2022 г.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Кол-во постов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1.01.2021г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Кол-во постов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1.01.2022г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0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Управление культуры и туризма Администрации </a:t>
                      </a:r>
                      <a:r>
                        <a:rPr lang="ru-RU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Рыбновского</a:t>
                      </a: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муниципальный </a:t>
                      </a: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района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</a:t>
                      </a: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 409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490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3205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3850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81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Филиалы СК,СДК,ЦНК МБУК РКО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 312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374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2893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4500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383376"/>
      </p:ext>
    </p:extLst>
  </p:cSld>
  <p:clrMapOvr>
    <a:masterClrMapping/>
  </p:clrMapOvr>
  <p:transition spd="slow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44824"/>
            <a:ext cx="8929718" cy="144016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Организация праздников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Государственные праздники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Торжественные мероприятия</a:t>
            </a:r>
          </a:p>
          <a:p>
            <a:r>
              <a:rPr lang="ru-RU" sz="3200" dirty="0" smtClean="0"/>
              <a:t>Митинги</a:t>
            </a:r>
          </a:p>
          <a:p>
            <a:r>
              <a:rPr lang="ru-RU" sz="3200" dirty="0" smtClean="0"/>
              <a:t>Акции</a:t>
            </a:r>
          </a:p>
          <a:p>
            <a:r>
              <a:rPr lang="ru-RU" sz="3200" dirty="0" smtClean="0"/>
              <a:t>Праздничные концерты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51843282"/>
      </p:ext>
    </p:extLst>
  </p:cSld>
  <p:clrMapOvr>
    <a:masterClrMapping/>
  </p:clrMapOvr>
  <p:transition spd="slow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Митинг, посвященный воинам-интернационалистам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I:\ФОТО 2021\3. День памяти-Афганистан\IMG_15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446" y="1700213"/>
            <a:ext cx="6480583" cy="431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342542"/>
      </p:ext>
    </p:extLst>
  </p:cSld>
  <p:clrMapOvr>
    <a:masterClrMapping/>
  </p:clrMapOvr>
  <p:transition spd="slow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93610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Торжественное мероприятие, посвященное Международному женскому Дню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I:\ФОТО 2021\6. 8 марта, СКЦ\IMG_215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8518"/>
            <a:ext cx="3960440" cy="2951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:\ФОТО 2021\6. 8 марта, СКЦ\IMG_22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98518"/>
            <a:ext cx="3888431" cy="295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I:\ФОТО 2021\6. 8 марта, СКЦ\IMG_21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199" y="3916649"/>
            <a:ext cx="3963617" cy="259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729345"/>
      </p:ext>
    </p:extLst>
  </p:cSld>
  <p:clrMapOvr>
    <a:masterClrMapping/>
  </p:clrMapOvr>
  <p:transition spd="slow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«Парад одного ветерана» акция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парад\IMG_181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3489069" cy="234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парад\IMG_18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68760"/>
            <a:ext cx="3528392" cy="230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парад\IMG_17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764" y="3533804"/>
            <a:ext cx="4032448" cy="288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933579"/>
      </p:ext>
    </p:extLst>
  </p:cSld>
  <p:clrMapOvr>
    <a:masterClrMapping/>
  </p:clrMapOvr>
  <p:transition spd="slow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Автопоезд, посвященный Дню    	Защитника Отечества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фото в отчет\0cZ73BqKTr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500174"/>
            <a:ext cx="4071966" cy="4786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96391404"/>
      </p:ext>
    </p:extLst>
  </p:cSld>
  <p:clrMapOvr>
    <a:masterClrMapping/>
  </p:clrMapOvr>
  <p:transition spd="slow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44824"/>
            <a:ext cx="8929718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Мероприятия, посвященные празднованию Дня Победы в Великой Отечественной войне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81395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Митинг, посвященный трудовому подвигу бригады Д.М.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Гармаш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 Мемориально-исторический комплекс «Рубеж»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I:\ФОТО 2021\14. Митинг Рубеж\IMG_461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509" y="1447800"/>
            <a:ext cx="686018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202438"/>
      </p:ext>
    </p:extLst>
  </p:cSld>
  <p:clrMapOvr>
    <a:masterClrMapping/>
  </p:clrMapOvr>
  <p:transition spd="slow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Открытие памятной доски участнице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ВОв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Степиной Л.С. с.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Федякино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I:\ФОТО 2021\14. Митинг Рубеж\IMG_476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963" y="1447800"/>
            <a:ext cx="685927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001633"/>
      </p:ext>
    </p:extLst>
  </p:cSld>
  <p:clrMapOvr>
    <a:masterClrMapping/>
  </p:clrMapOvr>
  <p:transition spd="slow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93610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«Парад одного ветерана» акция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I:\ФОТО 2021\15. 9 мая-митинг и парад ветерана\IMG_5076 (3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509" y="1447800"/>
            <a:ext cx="686018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978286"/>
      </p:ext>
    </p:extLst>
  </p:cSld>
  <p:clrMapOvr>
    <a:masterClrMapping/>
  </p:clrMapOvr>
  <p:transition spd="slow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Автопоезд «День Победы»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I:\ФОТО 2021\15. 9 мая-митинг и парад ветерана\IMG_479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949" y="1447800"/>
            <a:ext cx="6617301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141577"/>
      </p:ext>
    </p:extLst>
  </p:cSld>
  <p:clrMapOvr>
    <a:masterClrMapping/>
  </p:clrMapOvr>
  <p:transition spd="slow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«Свеча Памяти» митинг и акция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I:\ФОТО 2021\23. Акция Свеча памяти\DSC_023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424711"/>
      </p:ext>
    </p:extLst>
  </p:cSld>
  <p:clrMapOvr>
    <a:masterClrMapping/>
  </p:clrMapOvr>
  <p:transition spd="slow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Торжественное мероприятие,  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посвященное Дню Конституции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I:\ФОТО 2021\36. День конституции\IMG_288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999" y="1447800"/>
            <a:ext cx="701520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376236"/>
      </p:ext>
    </p:extLst>
  </p:cSld>
  <p:clrMapOvr>
    <a:masterClrMapping/>
  </p:clrMapOvr>
  <p:transition spd="slow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Торжественные    мероприятия, </a:t>
            </a:r>
            <a:br>
              <a:rPr lang="ru-RU" sz="4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посвященные   памятным датам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r>
              <a:rPr lang="ru-RU" sz="3200" dirty="0" smtClean="0"/>
              <a:t>Митинги</a:t>
            </a:r>
          </a:p>
          <a:p>
            <a:r>
              <a:rPr lang="ru-RU" sz="3200" dirty="0" smtClean="0"/>
              <a:t>Акции</a:t>
            </a:r>
          </a:p>
          <a:p>
            <a:r>
              <a:rPr lang="ru-RU" sz="3200" dirty="0" smtClean="0"/>
              <a:t>Концертные программы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69088996"/>
      </p:ext>
    </p:extLst>
  </p:cSld>
  <p:clrMapOvr>
    <a:masterClrMapping/>
  </p:clrMapOvr>
  <p:transition spd="slow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Торжественное мероприятие  			«Крымская весна»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I:\ФОТО 2021\7. Крымская весна\IMG_296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291576"/>
      </p:ext>
    </p:extLst>
  </p:cSld>
  <p:clrMapOvr>
    <a:masterClrMapping/>
  </p:clrMapOvr>
  <p:transition spd="slow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Торжественное открытие </a:t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Доски Почета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I:\ФОТО 2021\13. Открытие доски почета\004 (1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857999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986184"/>
      </p:ext>
    </p:extLst>
  </p:cSld>
  <p:clrMapOvr>
    <a:masterClrMapping/>
  </p:clrMapOvr>
  <p:transition spd="slow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Профессиональные праздники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Торжественные приемы Главы Администрации муниципального образования –</a:t>
            </a:r>
            <a:r>
              <a:rPr lang="ru-RU" dirty="0" err="1" smtClean="0"/>
              <a:t>Рыбновский</a:t>
            </a:r>
            <a:r>
              <a:rPr lang="ru-RU" dirty="0" smtClean="0"/>
              <a:t> Муниципальный район</a:t>
            </a:r>
          </a:p>
          <a:p>
            <a:r>
              <a:rPr lang="ru-RU" dirty="0" smtClean="0"/>
              <a:t>Праздничные концерты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0255644"/>
      </p:ext>
    </p:extLst>
  </p:cSld>
  <p:clrMapOvr>
    <a:masterClrMapping/>
  </p:clrMapOvr>
  <p:transition spd="slow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Торжественный прием главы   		 		администрации,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посвященный Дню работника культуры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I:\ФОТО 2021\8. День работника культуры\IMG_331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963" y="1447800"/>
            <a:ext cx="685927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00645"/>
      </p:ext>
    </p:extLst>
  </p:cSld>
  <p:clrMapOvr>
    <a:masterClrMapping/>
  </p:clrMapOvr>
  <p:transition spd="slow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Торжественный 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прием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главы 				       администрации,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посвященный Дню музеев и библиотек</a:t>
            </a:r>
            <a:endParaRPr lang="ru-RU" dirty="0"/>
          </a:p>
        </p:txBody>
      </p:sp>
      <p:pic>
        <p:nvPicPr>
          <p:cNvPr id="4098" name="Picture 2" descr="I:\ФОТО 2021\19. День музеев и библиотек\IMG_634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857999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47577"/>
      </p:ext>
    </p:extLst>
  </p:cSld>
  <p:clrMapOvr>
    <a:masterClrMapping/>
  </p:clrMapOvr>
  <p:transition spd="slow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Праздничное мероприятие, посвященное  	Дню местного самоуправления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ФОТО 2021\12. День местного самоуправления\IMG_425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32" y="1447800"/>
            <a:ext cx="691893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771664"/>
      </p:ext>
    </p:extLst>
  </p:cSld>
  <p:clrMapOvr>
    <a:masterClrMapping/>
  </p:clrMapOvr>
  <p:transition spd="slow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Праздничное мероприятие, 	  	посвященное Дню учителя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ФОТО 2021\32. День учителя\IMG_156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782" y="1447800"/>
            <a:ext cx="5715636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198901"/>
      </p:ext>
    </p:extLst>
  </p:cSld>
  <p:clrMapOvr>
    <a:masterClrMapping/>
  </p:clrMapOvr>
  <p:transition spd="slow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Праздничное 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мероприятие, 	 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посвященное Дню клубного работника</a:t>
            </a:r>
            <a:endParaRPr lang="ru-RU" dirty="0"/>
          </a:p>
        </p:txBody>
      </p:sp>
      <p:pic>
        <p:nvPicPr>
          <p:cNvPr id="2050" name="Picture 2" descr="C:\Users\User\Desktop\ФОТО 2021\35. День клубного работника\IMG_265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208" y="1447800"/>
            <a:ext cx="5414784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5020602"/>
      </p:ext>
    </p:extLst>
  </p:cSld>
  <p:clrMapOvr>
    <a:masterClrMapping/>
  </p:clrMapOvr>
  <p:transition spd="slow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Праздничное мероприятие, посвященное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90-летию районной газеты «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Приокская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новь»</a:t>
            </a:r>
            <a:endParaRPr lang="ru-RU" sz="2800" dirty="0"/>
          </a:p>
        </p:txBody>
      </p:sp>
      <p:pic>
        <p:nvPicPr>
          <p:cNvPr id="1026" name="Picture 2" descr="C:\Users\User\Desktop\ФОТО 2021\11. 90 лет Приокской нови\IMG_406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337601"/>
      </p:ext>
    </p:extLst>
  </p:cSld>
  <p:clrMapOvr>
    <a:masterClrMapping/>
  </p:clrMapOvr>
  <p:transition spd="slow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Мероприятия по сохранению самобытной народной культуры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Выставки</a:t>
            </a:r>
          </a:p>
          <a:p>
            <a:r>
              <a:rPr lang="ru-RU" dirty="0" smtClean="0"/>
              <a:t>Презентации</a:t>
            </a:r>
          </a:p>
          <a:p>
            <a:r>
              <a:rPr lang="ru-RU" dirty="0" smtClean="0"/>
              <a:t>Мастер классы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9368726"/>
      </p:ext>
    </p:extLst>
  </p:cSld>
  <p:clrMapOvr>
    <a:masterClrMapping/>
  </p:clrMapOvr>
  <p:transition spd="slow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Презентация этнографической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плащадки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«По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хружкому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погулять»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DSC_064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9188" y="1447800"/>
            <a:ext cx="6902824" cy="45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528540"/>
      </p:ext>
    </p:extLst>
  </p:cSld>
  <p:clrMapOvr>
    <a:masterClrMapping/>
  </p:clrMapOvr>
  <p:transition spd="slow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/>
          <a:lstStyle/>
          <a:p>
            <a:r>
              <a:rPr lang="ru-RU" sz="2200" b="1" kern="150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	    Районное мероприятие в </a:t>
            </a:r>
            <a:r>
              <a:rPr lang="ru-RU" sz="2200" b="1" kern="150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рамках </a:t>
            </a:r>
            <a:r>
              <a:rPr lang="ru-RU" sz="2200" b="1" kern="150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200" b="1" kern="150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200" b="1" kern="150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Единого </a:t>
            </a:r>
            <a:r>
              <a:rPr lang="ru-RU" sz="2200" b="1" kern="150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Дня народных промыслов Рязанской области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фото в отчет\фото статья\WhatsApp Image 2021-02-09 at 14.44.35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32470984"/>
      </p:ext>
    </p:extLst>
  </p:cSld>
  <p:clrMapOvr>
    <a:masterClrMapping/>
  </p:clrMapOvr>
  <p:transition spd="slow"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/>
          <a:lstStyle/>
          <a:p>
            <a:r>
              <a:rPr lang="ru-RU" dirty="0" smtClean="0"/>
              <a:t>			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Выставки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F:\фото в отчет\фото статья\WhatsApp Image 2021-02-09 at 14.43.43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Мастер классы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F:\фото в отчет\фото статья\WhatsApp Image 2021-02-09 at 14.43.45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85821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Мероприятия по организации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культурно-досуговой деятельности малых сел и деревень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2204864"/>
            <a:ext cx="7772400" cy="3814936"/>
          </a:xfrm>
        </p:spPr>
        <p:txBody>
          <a:bodyPr/>
          <a:lstStyle/>
          <a:p>
            <a:r>
              <a:rPr lang="ru-RU" dirty="0" smtClean="0"/>
              <a:t>«Малые села </a:t>
            </a:r>
            <a:r>
              <a:rPr lang="ru-RU" dirty="0" err="1" smtClean="0"/>
              <a:t>Рыбновского</a:t>
            </a:r>
            <a:r>
              <a:rPr lang="ru-RU" dirty="0" smtClean="0"/>
              <a:t> района» выездные культурные программы</a:t>
            </a:r>
          </a:p>
          <a:p>
            <a:r>
              <a:rPr lang="ru-RU" dirty="0" smtClean="0"/>
              <a:t>Праздничные концерты ко Дню села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3262050"/>
      </p:ext>
    </p:extLst>
  </p:cSld>
  <p:clrMapOvr>
    <a:masterClrMapping/>
  </p:clrMapOvr>
  <p:transition spd="slow"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/>
                <a:ea typeface="Calibri"/>
              </a:rPr>
              <a:t>Выездные культурные программы 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</a:rPr>
              <a:t>в малые села </a:t>
            </a:r>
            <a:r>
              <a:rPr lang="ru-RU" b="1" dirty="0" err="1">
                <a:solidFill>
                  <a:srgbClr val="C00000"/>
                </a:solidFill>
                <a:latin typeface="Times New Roman"/>
                <a:ea typeface="Calibri"/>
              </a:rPr>
              <a:t>Рыбновского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</a:rPr>
              <a:t> района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Anna\Desktop\фото в отчет\WhatsApp Image 2022-02-02 at 14.26.23 (13)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90687689"/>
      </p:ext>
    </p:extLst>
  </p:cSld>
  <p:clrMapOvr>
    <a:masterClrMapping/>
  </p:clrMapOvr>
  <p:transition spd="slow"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Концертные программы Дню села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K:\bqBIN7wMENQ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270" y="1447800"/>
            <a:ext cx="685666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16350"/>
      </p:ext>
    </p:extLst>
  </p:cSld>
  <p:clrMapOvr>
    <a:masterClrMapping/>
  </p:clrMapOvr>
  <p:transition spd="slow"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Районные фестивали, праздники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Фестиваль театральных коллективов «Волшебство театра»</a:t>
            </a:r>
          </a:p>
          <a:p>
            <a:r>
              <a:rPr lang="ru-RU" dirty="0" smtClean="0"/>
              <a:t>Смотр самодеятельного художественного творчества «Славные страницы истории России»</a:t>
            </a:r>
          </a:p>
          <a:p>
            <a:r>
              <a:rPr lang="ru-RU" dirty="0" smtClean="0"/>
              <a:t>Праздничное мероприятие «Мы едины любовью и верой»</a:t>
            </a:r>
          </a:p>
          <a:p>
            <a:r>
              <a:rPr lang="ru-RU" dirty="0" smtClean="0"/>
              <a:t>Торжественное мероприятие, посвященное 643 годовщине Битвы на р. </a:t>
            </a:r>
            <a:r>
              <a:rPr lang="ru-RU" dirty="0" err="1" smtClean="0"/>
              <a:t>Вожа</a:t>
            </a:r>
            <a:endParaRPr lang="ru-RU" dirty="0" smtClean="0"/>
          </a:p>
          <a:p>
            <a:r>
              <a:rPr lang="ru-RU" dirty="0" smtClean="0"/>
              <a:t>Инаугурация с. Константиново</a:t>
            </a:r>
          </a:p>
          <a:p>
            <a:r>
              <a:rPr lang="ru-RU" dirty="0" smtClean="0"/>
              <a:t>Фестиваль эстрадных программ «Музыкальный фейерверк»</a:t>
            </a:r>
          </a:p>
          <a:p>
            <a:r>
              <a:rPr lang="ru-RU" dirty="0" smtClean="0"/>
              <a:t>«С Новым годом, медики»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8780194"/>
      </p:ext>
    </p:extLst>
  </p:cSld>
  <p:clrMapOvr>
    <a:masterClrMapping/>
  </p:clrMapOvr>
  <p:transition spd="slow">
    <p:circl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«Волшебство театра»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ФОТО 2021\День театра\IMG_346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963" y="1340768"/>
            <a:ext cx="6859273" cy="467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730014"/>
      </p:ext>
    </p:extLst>
  </p:cSld>
  <p:clrMapOvr>
    <a:masterClrMapping/>
  </p:clrMapOvr>
  <p:transition spd="slow">
    <p:circl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  Открытие выставки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«Через годы, через расстояния»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User\Desktop\ФОТО 2021\Пироговы\IMG_547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963" y="1447800"/>
            <a:ext cx="685927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2369217"/>
      </p:ext>
    </p:extLst>
  </p:cSld>
  <p:clrMapOvr>
    <a:masterClrMapping/>
  </p:clrMapOvr>
  <p:transition spd="slow">
    <p:circl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 поэтическая гостиная 		«Над Окой»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User\Desktop\ФОТО 2021\Пироговы\IMG_554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529208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er\Desktop\ФОТО 2021\Пироговы\IMG_55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09539"/>
            <a:ext cx="5437112" cy="345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330774"/>
      </p:ext>
    </p:extLst>
  </p:cSld>
  <p:clrMapOvr>
    <a:masterClrMapping/>
  </p:clrMapOvr>
  <p:transition spd="slow">
    <p:circl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Славные страницы истории России»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ФОТО 2021\смотр 2021\IMG_682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765318"/>
            <a:ext cx="7772400" cy="393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825091"/>
      </p:ext>
    </p:extLst>
  </p:cSld>
  <p:clrMapOvr>
    <a:masterClrMapping/>
  </p:clrMapOvr>
  <p:transition spd="slow">
    <p:circl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Мы едины любовью и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верой» д.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Баграмово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ФОТО 2021\8 июля\IMG_799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388843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ФОТО 2021\8 июля\IMG_81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099" y="1124744"/>
            <a:ext cx="424847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ФОТО 2021\8 июля\IMG_799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17030"/>
            <a:ext cx="4464496" cy="301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786983"/>
      </p:ext>
    </p:extLst>
  </p:cSld>
  <p:clrMapOvr>
    <a:masterClrMapping/>
  </p:clrMapOvr>
  <p:transition spd="slow">
    <p:circl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>
            <a:normAutofit fontScale="90000"/>
          </a:bodyPr>
          <a:lstStyle/>
          <a:p>
            <a:r>
              <a:rPr lang="ru-RU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«Мы едины любовью и верой» </a:t>
            </a:r>
            <a:r>
              <a:rPr lang="ru-RU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29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Кузьминское</a:t>
            </a:r>
            <a:endParaRPr lang="ru-RU" dirty="0"/>
          </a:p>
        </p:txBody>
      </p:sp>
      <p:pic>
        <p:nvPicPr>
          <p:cNvPr id="4098" name="Picture 2" descr="C:\Users\User\Desktop\ФОТО 2021\8 июля\IMG_822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374441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ФОТО 2021\8 июля\IMG_83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2736"/>
            <a:ext cx="416048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ФОТО 2021\8 июля\IMG_825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84648"/>
            <a:ext cx="2808312" cy="3744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711172"/>
      </p:ext>
    </p:extLst>
  </p:cSld>
  <p:clrMapOvr>
    <a:masterClrMapping/>
  </p:clrMapOvr>
  <p:transition spd="slow">
    <p:circl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210146"/>
          </a:xfrm>
        </p:spPr>
        <p:txBody>
          <a:bodyPr>
            <a:normAutofit fontScale="90000"/>
          </a:bodyPr>
          <a:lstStyle/>
          <a:p>
            <a:pPr marL="274320" lvl="0" indent="-274320">
              <a:spcBef>
                <a:spcPts val="580"/>
              </a:spcBef>
            </a:pPr>
            <a:r>
              <a:rPr lang="ru-RU" sz="2600" dirty="0" smtClean="0">
                <a:solidFill>
                  <a:prstClr val="black"/>
                </a:solidFill>
                <a:latin typeface="Cambria"/>
                <a:ea typeface="+mn-ea"/>
                <a:cs typeface="+mn-cs"/>
              </a:rPr>
              <a:t/>
            </a:r>
            <a:br>
              <a:rPr lang="ru-RU" sz="2600" dirty="0" smtClean="0">
                <a:solidFill>
                  <a:prstClr val="black"/>
                </a:solidFill>
                <a:latin typeface="Cambria"/>
                <a:ea typeface="+mn-ea"/>
                <a:cs typeface="+mn-cs"/>
              </a:rPr>
            </a:b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Торжественное мероприятие, посвященное </a:t>
            </a:r>
            <a:b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643 годовщине Битвы на р. </a:t>
            </a:r>
            <a:r>
              <a:rPr lang="ru-RU" sz="2600" b="1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Вожа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858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802662"/>
      </p:ext>
    </p:extLst>
  </p:cSld>
  <p:clrMapOvr>
    <a:masterClrMapping/>
  </p:clrMapOvr>
  <p:transition spd="slow">
    <p:circl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Концертные программы на Международных  	военных играх «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Арми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-2021»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nna\Desktop\фото в отчет\9BCY1pT7BBk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8918" y="1447800"/>
            <a:ext cx="4043363" cy="45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05358562"/>
      </p:ext>
    </p:extLst>
  </p:cSld>
  <p:clrMapOvr>
    <a:masterClrMapping/>
  </p:clrMapOvr>
  <p:transition spd="slow">
    <p:circl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01122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Открытие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Веселевского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Сельского Дома    	культуры после ремонта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Anna\Desktop\фото в отчет\WhatsApp Image 2022-02-02 at 14.26.23 (4)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78284" y="1447800"/>
            <a:ext cx="6844632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Calibri"/>
              </a:rPr>
              <a:t>Инаугурация </a:t>
            </a:r>
            <a:r>
              <a:rPr lang="ru-RU" sz="2400" b="1" dirty="0">
                <a:solidFill>
                  <a:srgbClr val="C00000"/>
                </a:solidFill>
                <a:latin typeface="Times New Roman"/>
                <a:ea typeface="Calibri"/>
              </a:rPr>
              <a:t>с. Константиново </a:t>
            </a:r>
            <a:r>
              <a:rPr lang="ru-RU" sz="2400" b="1" dirty="0" err="1">
                <a:solidFill>
                  <a:srgbClr val="C00000"/>
                </a:solidFill>
                <a:latin typeface="Times New Roman"/>
                <a:ea typeface="Calibri"/>
              </a:rPr>
              <a:t>Рыбновского</a:t>
            </a:r>
            <a:r>
              <a:rPr lang="ru-RU" sz="2400" b="1" dirty="0">
                <a:solidFill>
                  <a:srgbClr val="C00000"/>
                </a:solidFill>
                <a:latin typeface="Times New Roman"/>
                <a:ea typeface="Calibri"/>
              </a:rPr>
              <a:t> района в Ассоциацию самых красивых деревень и </a:t>
            </a:r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Calibri"/>
              </a:rPr>
              <a:t>городков </a:t>
            </a:r>
            <a:r>
              <a:rPr lang="ru-RU" sz="2400" b="1" dirty="0">
                <a:solidFill>
                  <a:srgbClr val="C00000"/>
                </a:solidFill>
                <a:latin typeface="Times New Roman"/>
                <a:ea typeface="Calibri"/>
              </a:rPr>
              <a:t>России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6146" name="Picture 2" descr="C:\Users\User\Desktop\ФОТО 2021\Хартия\IMG_145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509" y="1447800"/>
            <a:ext cx="686018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369022"/>
      </p:ext>
    </p:extLst>
  </p:cSld>
  <p:clrMapOvr>
    <a:masterClrMapping/>
  </p:clrMapOvr>
  <p:transition spd="slow">
    <p:circl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«Музыкальный фейерверк»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4" descr="C:\Users\User\Desktop\ФОТО 2021\Муз. фейер\IMG_312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418873"/>
      </p:ext>
    </p:extLst>
  </p:cSld>
  <p:clrMapOvr>
    <a:masterClrMapping/>
  </p:clrMapOvr>
  <p:transition spd="slow">
    <p:circl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900" b="1" kern="150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900" b="1" kern="150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Концерт </a:t>
            </a:r>
            <a:r>
              <a:rPr lang="ru-RU" sz="2900" b="1" kern="150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рамках акции "Спасибо врачам"</a:t>
            </a:r>
            <a:r>
              <a:rPr lang="ru-RU" sz="2200" dirty="0">
                <a:solidFill>
                  <a:srgbClr val="696464"/>
                </a:solidFill>
                <a:ea typeface="Calibri"/>
                <a:cs typeface="Times New Roman"/>
              </a:rPr>
              <a:t/>
            </a:r>
            <a:br>
              <a:rPr lang="ru-RU" sz="2200" dirty="0">
                <a:solidFill>
                  <a:srgbClr val="696464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7170" name="Picture 2" descr="C:\Users\User\Desktop\ФОТО 2021\Медики\IMG_20211224_10202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4691608" cy="363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ФОТО 2021\Медики\So75TQRFWU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64904"/>
            <a:ext cx="5109258" cy="412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162789"/>
      </p:ext>
    </p:extLst>
  </p:cSld>
  <p:clrMapOvr>
    <a:masterClrMapping/>
  </p:clrMapOvr>
  <p:transition spd="slow">
    <p:circl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Помощь в организации спортивных 		мероприятий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User\Desktop\ФОТО 2021\пробег\IMG_165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398" y="1447800"/>
            <a:ext cx="692040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816636"/>
      </p:ext>
    </p:extLst>
  </p:cSld>
  <p:clrMapOvr>
    <a:masterClrMapping/>
  </p:clrMapOvr>
  <p:transition spd="slow">
    <p:circl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94122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Запись онлайн мероприятий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Праздничный концерт, посвященный Дню Защитника Отечества</a:t>
            </a:r>
          </a:p>
          <a:p>
            <a:r>
              <a:rPr lang="ru-RU" dirty="0">
                <a:solidFill>
                  <a:prstClr val="black"/>
                </a:solidFill>
              </a:rPr>
              <a:t>Праздничный концерт, посвященный </a:t>
            </a:r>
            <a:r>
              <a:rPr lang="ru-RU" dirty="0" smtClean="0">
                <a:solidFill>
                  <a:prstClr val="black"/>
                </a:solidFill>
              </a:rPr>
              <a:t>Дню Победы</a:t>
            </a:r>
          </a:p>
          <a:p>
            <a:r>
              <a:rPr lang="ru-RU" dirty="0">
                <a:solidFill>
                  <a:prstClr val="black"/>
                </a:solidFill>
              </a:rPr>
              <a:t>Праздничный концерт, посвященный </a:t>
            </a:r>
            <a:r>
              <a:rPr lang="ru-RU" dirty="0" smtClean="0">
                <a:solidFill>
                  <a:prstClr val="black"/>
                </a:solidFill>
              </a:rPr>
              <a:t>Дню народного единства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Новогодние поздравления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651008"/>
      </p:ext>
    </p:extLst>
  </p:cSld>
  <p:clrMapOvr>
    <a:masterClrMapping/>
  </p:clrMapOvr>
  <p:transition spd="slow">
    <p:circl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/>
            </a:r>
            <a:br>
              <a:rPr lang="ru-RU" dirty="0" smtClean="0">
                <a:solidFill>
                  <a:prstClr val="black"/>
                </a:solidFill>
              </a:rPr>
            </a:br>
            <a: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Запись Праздничного концерта, посвященного 				Дню Победы</a:t>
            </a:r>
            <a:endParaRPr lang="ru-RU" sz="3100" b="1" dirty="0"/>
          </a:p>
        </p:txBody>
      </p:sp>
      <p:pic>
        <p:nvPicPr>
          <p:cNvPr id="4098" name="Picture 2" descr="C:\Users\Anna\Desktop\фото в отчет\WhatsApp Image 2022-02-02 at 14.26.23 (1)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14290"/>
            <a:ext cx="7772400" cy="857256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prstClr val="black"/>
                </a:solidFill>
              </a:rPr>
              <a:t/>
            </a:r>
            <a:br>
              <a:rPr lang="ru-RU" dirty="0" smtClean="0">
                <a:solidFill>
                  <a:prstClr val="black"/>
                </a:solidFill>
              </a:rPr>
            </a:br>
            <a:r>
              <a:rPr lang="ru-RU" sz="31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Запись Праздничного концерта, посвященного Дню народного единства</a:t>
            </a:r>
            <a:endParaRPr lang="ru-RU" sz="3100" b="1" dirty="0"/>
          </a:p>
        </p:txBody>
      </p:sp>
      <p:pic>
        <p:nvPicPr>
          <p:cNvPr id="4" name="Picture 2" descr="C:\Users\User\Desktop\фото для презинтации\5da4c8ff-302f-431e-9b02-3a86a2b14aab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1428736"/>
            <a:ext cx="6858048" cy="509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736229"/>
      </p:ext>
    </p:extLst>
  </p:cSld>
  <p:clrMapOvr>
    <a:masterClrMapping/>
  </p:clrMapOvr>
  <p:transition spd="slow">
    <p:circl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Новогодние поздравления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User\Desktop\фото онлайн мероприятий\IMG_997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290" y="1428736"/>
            <a:ext cx="6384032" cy="500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0010"/>
      </p:ext>
    </p:extLst>
  </p:cSld>
  <p:clrMapOvr>
    <a:masterClrMapping/>
  </p:clrMapOvr>
  <p:transition spd="slow">
    <p:circl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images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92696"/>
            <a:ext cx="7488832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987120"/>
      </p:ext>
    </p:extLst>
  </p:cSld>
  <p:clrMapOvr>
    <a:masterClrMapping/>
  </p:clrMapOvr>
  <p:transition spd="slow">
    <p:circl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2732</TotalTime>
  <Words>746</Words>
  <Application>Microsoft Office PowerPoint</Application>
  <PresentationFormat>Экран (4:3)</PresentationFormat>
  <Paragraphs>163</Paragraphs>
  <Slides>58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59" baseType="lpstr">
      <vt:lpstr>Справедливость</vt:lpstr>
      <vt:lpstr> </vt:lpstr>
      <vt:lpstr>Основные направления деятельности и      функции РОМЦ </vt:lpstr>
      <vt:lpstr>Основные направления деятельности и      функции РОМЦ </vt:lpstr>
      <vt:lpstr>Организационно-методическая помощь</vt:lpstr>
      <vt:lpstr>Оказание практической помощи  организациям района</vt:lpstr>
      <vt:lpstr>Организация и проведение учебных мероприятий</vt:lpstr>
      <vt:lpstr>        Работа в интернете</vt:lpstr>
      <vt:lpstr>Презентация PowerPoint</vt:lpstr>
      <vt:lpstr>Организация праздников</vt:lpstr>
      <vt:lpstr>Государственные праздники</vt:lpstr>
      <vt:lpstr>Митинг, посвященный воинам-интернационалистам</vt:lpstr>
      <vt:lpstr>Торжественное мероприятие, посвященное Международному женскому Дню</vt:lpstr>
      <vt:lpstr>«Парад одного ветерана» акция</vt:lpstr>
      <vt:lpstr>Автопоезд, посвященный Дню     Защитника Отечества</vt:lpstr>
      <vt:lpstr>Мероприятия, посвященные празднованию Дня Победы в Великой Отечественной войне</vt:lpstr>
      <vt:lpstr>Митинг, посвященный трудовому подвигу бригады Д.М. Гармаш.  Мемориально-исторический комплекс «Рубеж»</vt:lpstr>
      <vt:lpstr>Открытие памятной доски участнице ВОв Степиной Л.С. с. Федякино</vt:lpstr>
      <vt:lpstr>«Парад одного ветерана» акция</vt:lpstr>
      <vt:lpstr>    Автопоезд «День Победы»</vt:lpstr>
      <vt:lpstr>«Свеча Памяти» митинг и акция </vt:lpstr>
      <vt:lpstr>           Торжественное мероприятие,     посвященное Дню Конституции</vt:lpstr>
      <vt:lpstr>Торжественные    мероприятия,  посвященные   памятным датам</vt:lpstr>
      <vt:lpstr>    Торжественное мероприятие     «Крымская весна»</vt:lpstr>
      <vt:lpstr>          Торжественное открытие                    Доски Почета</vt:lpstr>
      <vt:lpstr>        Профессиональные праздники</vt:lpstr>
      <vt:lpstr>       Торжественный прием главы        администрации,  посвященный Дню работника культуры</vt:lpstr>
      <vt:lpstr>          Торжественный прием главы            администрации,  посвященный Дню музеев и библиотек</vt:lpstr>
      <vt:lpstr>Праздничное мероприятие, посвященное   Дню местного самоуправления</vt:lpstr>
      <vt:lpstr> Праздничное мероприятие,     посвященное Дню учителя</vt:lpstr>
      <vt:lpstr>         Праздничное мероприятие,    посвященное Дню клубного работника</vt:lpstr>
      <vt:lpstr>    Праздничное мероприятие, посвященное  90-летию районной газеты «Приокская новь»</vt:lpstr>
      <vt:lpstr>Мероприятия по сохранению самобытной народной культуры</vt:lpstr>
      <vt:lpstr>       Презентация этнографической плащадки «По хружкому погулять»</vt:lpstr>
      <vt:lpstr>     Районное мероприятие в рамках  Единого Дня народных промыслов Рязанской области</vt:lpstr>
      <vt:lpstr>   Выставки</vt:lpstr>
      <vt:lpstr>  Мастер классы</vt:lpstr>
      <vt:lpstr>Мероприятия по организации культурно-досуговой деятельности малых сел и деревень </vt:lpstr>
      <vt:lpstr>Выездные культурные программы в малые села Рыбновского района</vt:lpstr>
      <vt:lpstr>Концертные программы Дню села</vt:lpstr>
      <vt:lpstr>  Районные фестивали, праздники</vt:lpstr>
      <vt:lpstr> «Волшебство театра»</vt:lpstr>
      <vt:lpstr>   Открытие выставки  «Через годы, через расстояния»</vt:lpstr>
      <vt:lpstr>Музыкально поэтическая гостиная   «Над Окой»</vt:lpstr>
      <vt:lpstr>«Славные страницы истории России»</vt:lpstr>
      <vt:lpstr>«Мы едины любовью и верой» д. Баграмово</vt:lpstr>
      <vt:lpstr>«Мы едины любовью и верой» с. Кузьминское</vt:lpstr>
      <vt:lpstr> Торжественное мероприятие, посвященное   643 годовщине Битвы на р. Вожа </vt:lpstr>
      <vt:lpstr>Концертные программы на Международных   военных играх «Арми -2021»</vt:lpstr>
      <vt:lpstr>Открытие Веселевского Сельского Дома     культуры после ремонта</vt:lpstr>
      <vt:lpstr>Инаугурация с. Константиново Рыбновского района в Ассоциацию самых красивых деревень и городков России</vt:lpstr>
      <vt:lpstr>  «Музыкальный фейерверк»</vt:lpstr>
      <vt:lpstr>    Концерт в рамках акции "Спасибо врачам" </vt:lpstr>
      <vt:lpstr>Помощь в организации спортивных   мероприятий</vt:lpstr>
      <vt:lpstr> Запись онлайн мероприятий</vt:lpstr>
      <vt:lpstr> Запись Праздничного концерта, посвященного     Дню Победы</vt:lpstr>
      <vt:lpstr>      Запись Праздничного концерта, посвященного Дню народного единства</vt:lpstr>
      <vt:lpstr> Новогодние поздравления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Anna</dc:creator>
  <cp:lastModifiedBy>User</cp:lastModifiedBy>
  <cp:revision>340</cp:revision>
  <dcterms:created xsi:type="dcterms:W3CDTF">2018-02-07T05:50:08Z</dcterms:created>
  <dcterms:modified xsi:type="dcterms:W3CDTF">2022-02-10T06:17:50Z</dcterms:modified>
</cp:coreProperties>
</file>