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2.xml" ContentType="application/vnd.openxmlformats-officedocument.drawingml.diagramLayout+xml"/>
  <Override PartName="/ppt/charts/chart10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3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4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5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6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7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8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9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10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11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12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г.</c:v>
                </c:pt>
              </c:strCache>
            </c:strRef>
          </c:tx>
          <c:dLbls>
            <c:dLbl>
              <c:idx val="0"/>
              <c:layout>
                <c:manualLayout>
                  <c:x val="3.4267912772585771E-2"/>
                  <c:y val="-3.9548022598870129E-2"/>
                </c:manualLayout>
              </c:layout>
              <c:showVal val="1"/>
            </c:dLbl>
            <c:dLbl>
              <c:idx val="1"/>
              <c:layout>
                <c:manualLayout>
                  <c:x val="1.7133956386292858E-2"/>
                  <c:y val="-4.519774011299441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Проведено мероприятий</c:v>
                </c:pt>
                <c:pt idx="1">
                  <c:v>Численность населения, получившего услуги автоклубов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</c:v>
                </c:pt>
                <c:pt idx="1">
                  <c:v>1575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г.</c:v>
                </c:pt>
              </c:strCache>
            </c:strRef>
          </c:tx>
          <c:dLbls>
            <c:dLbl>
              <c:idx val="0"/>
              <c:layout>
                <c:manualLayout>
                  <c:x val="3.7383177570093615E-2"/>
                  <c:y val="-3.3898305084745846E-2"/>
                </c:manualLayout>
              </c:layout>
              <c:showVal val="1"/>
            </c:dLbl>
            <c:dLbl>
              <c:idx val="1"/>
              <c:layout>
                <c:manualLayout>
                  <c:x val="2.8037383177570194E-2"/>
                  <c:y val="-3.954802259887010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Проведено мероприятий</c:v>
                </c:pt>
                <c:pt idx="1">
                  <c:v>Численность населения, получившего услуги автоклубов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93</c:v>
                </c:pt>
                <c:pt idx="1">
                  <c:v>10328</c:v>
                </c:pt>
              </c:numCache>
            </c:numRef>
          </c:val>
        </c:ser>
        <c:dLbls>
          <c:showVal val="1"/>
        </c:dLbls>
        <c:shape val="box"/>
        <c:axId val="84579072"/>
        <c:axId val="81705216"/>
        <c:axId val="0"/>
      </c:bar3DChart>
      <c:catAx>
        <c:axId val="8457907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1705216"/>
        <c:crosses val="autoZero"/>
        <c:auto val="1"/>
        <c:lblAlgn val="ctr"/>
        <c:lblOffset val="100"/>
      </c:catAx>
      <c:valAx>
        <c:axId val="81705216"/>
        <c:scaling>
          <c:orientation val="minMax"/>
        </c:scaling>
        <c:delete val="1"/>
        <c:axPos val="l"/>
        <c:numFmt formatCode="General" sourceLinked="1"/>
        <c:tickLblPos val="none"/>
        <c:crossAx val="84579072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Показано фильмов</c:v>
                </c:pt>
              </c:strCache>
            </c:strRef>
          </c:tx>
          <c:dLbls>
            <c:dLbl>
              <c:idx val="1"/>
              <c:layout>
                <c:manualLayout>
                  <c:x val="0.21194058697208373"/>
                  <c:y val="-0.17587826341713303"/>
                </c:manualLayout>
              </c:layout>
              <c:showVal val="1"/>
            </c:dLbl>
            <c:txPr>
              <a:bodyPr/>
              <a:lstStyle/>
              <a:p>
                <a:pPr>
                  <a:defRPr b="0" cap="none" spc="0">
                    <a:ln w="18415" cmpd="sng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2020 г.</c:v>
                </c:pt>
                <c:pt idx="1">
                  <c:v>2021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168</c:v>
                </c:pt>
                <c:pt idx="1">
                  <c:v>518</c:v>
                </c:pt>
              </c:numCache>
            </c:numRef>
          </c:val>
        </c:ser>
      </c:pie3DChart>
    </c:plotArea>
    <c:legend>
      <c:legendPos val="b"/>
      <c:layout/>
      <c:txPr>
        <a:bodyPr/>
        <a:lstStyle/>
        <a:p>
          <a:pPr>
            <a:defRPr b="0" cap="none" spc="0">
              <a:ln w="18415" cmpd="sng">
                <a:solidFill>
                  <a:schemeClr val="bg2">
                    <a:lumMod val="9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8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Число посещений</c:v>
                </c:pt>
              </c:strCache>
            </c:strRef>
          </c:tx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b="0" i="0" cap="none" spc="0">
                      <a:ln w="18415" cmpd="sng">
                        <a:solidFill>
                          <a:schemeClr val="bg2">
                            <a:lumMod val="90000"/>
                          </a:schemeClr>
                        </a:solidFill>
                        <a:prstDash val="solid"/>
                      </a:ln>
                      <a:solidFill>
                        <a:srgbClr val="FFFFFF"/>
                      </a:solidFill>
                      <a:effectLst>
                        <a:outerShdw blurRad="63500" dir="3600000" algn="tl" rotWithShape="0">
                          <a:srgbClr val="000000">
                            <a:alpha val="70000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0.18517716535433071"/>
                  <c:y val="-0.19043780985710182"/>
                </c:manualLayout>
              </c:layout>
              <c:spPr/>
              <c:txPr>
                <a:bodyPr/>
                <a:lstStyle/>
                <a:p>
                  <a:pPr>
                    <a:defRPr b="0" i="0" cap="none" spc="0">
                      <a:ln w="18415" cmpd="sng">
                        <a:solidFill>
                          <a:schemeClr val="bg2">
                            <a:lumMod val="90000"/>
                          </a:schemeClr>
                        </a:solidFill>
                        <a:prstDash val="solid"/>
                      </a:ln>
                      <a:solidFill>
                        <a:srgbClr val="FFFFFF"/>
                      </a:solidFill>
                      <a:effectLst>
                        <a:outerShdw blurRad="63500" dir="3600000" algn="tl" rotWithShape="0">
                          <a:srgbClr val="000000">
                            <a:alpha val="70000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elete val="1"/>
            <c:txPr>
              <a:bodyPr/>
              <a:lstStyle/>
              <a:p>
                <a:pPr>
                  <a:defRPr b="0" i="0">
                    <a:ln>
                      <a:solidFill>
                        <a:schemeClr val="bg2">
                          <a:lumMod val="90000"/>
                        </a:schemeClr>
                      </a:solidFill>
                    </a:ln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</c:dLbls>
          <c:cat>
            <c:strRef>
              <c:f>Лист1!$A$2:$A$3</c:f>
              <c:strCache>
                <c:ptCount val="2"/>
                <c:pt idx="0">
                  <c:v>2020 г.</c:v>
                </c:pt>
                <c:pt idx="1">
                  <c:v>2021 г.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1570</c:v>
                </c:pt>
                <c:pt idx="1">
                  <c:v>4900</c:v>
                </c:pt>
              </c:numCache>
            </c:numRef>
          </c:val>
        </c:ser>
      </c:pie3DChart>
    </c:plotArea>
    <c:legend>
      <c:legendPos val="b"/>
      <c:layout/>
      <c:txPr>
        <a:bodyPr/>
        <a:lstStyle/>
        <a:p>
          <a:pPr>
            <a:defRPr b="0" cap="none" spc="0">
              <a:ln w="18415" cmpd="sng">
                <a:solidFill>
                  <a:schemeClr val="bg2">
                    <a:lumMod val="9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sideWall>
      <c:spPr>
        <a:noFill/>
        <a:ln w="25400">
          <a:noFill/>
        </a:ln>
      </c:spPr>
    </c:sideWall>
    <c:plotArea>
      <c:layout>
        <c:manualLayout>
          <c:layoutTarget val="inner"/>
          <c:xMode val="edge"/>
          <c:yMode val="edge"/>
          <c:x val="3.4184578279066492E-3"/>
          <c:y val="0.11365616797900263"/>
          <c:w val="0.96696696696696416"/>
          <c:h val="0.758740907386581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г.</c:v>
                </c:pt>
              </c:strCache>
            </c:strRef>
          </c:tx>
          <c:dLbls>
            <c:dLbl>
              <c:idx val="0"/>
              <c:layout>
                <c:manualLayout>
                  <c:x val="2.1604938271605055E-2"/>
                  <c:y val="7.0422535211266965E-3"/>
                </c:manualLayout>
              </c:layout>
              <c:showVal val="1"/>
            </c:dLbl>
            <c:dLbl>
              <c:idx val="1"/>
              <c:layout>
                <c:manualLayout>
                  <c:x val="1.3888888888888954E-2"/>
                  <c:y val="6.103286384976533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Число культурно-массовых мероприятий</c:v>
                </c:pt>
                <c:pt idx="1">
                  <c:v>Обслужено посетителей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2457</c:v>
                </c:pt>
                <c:pt idx="1">
                  <c:v>63129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г.</c:v>
                </c:pt>
              </c:strCache>
            </c:strRef>
          </c:tx>
          <c:dLbls>
            <c:dLbl>
              <c:idx val="0"/>
              <c:layout>
                <c:manualLayout>
                  <c:x val="2.6234567901234612E-2"/>
                  <c:y val="-2.3474178403756008E-3"/>
                </c:manualLayout>
              </c:layout>
              <c:showVal val="1"/>
            </c:dLbl>
            <c:dLbl>
              <c:idx val="1"/>
              <c:layout>
                <c:manualLayout>
                  <c:x val="1.5432098765432146E-2"/>
                  <c:y val="5.8685446009389665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Число культурно-массовых мероприятий</c:v>
                </c:pt>
                <c:pt idx="1">
                  <c:v>Обслужено посетителей</c:v>
                </c:pt>
              </c:strCache>
            </c:strRef>
          </c:cat>
          <c:val>
            <c:numRef>
              <c:f>Лист1!$C$2:$C$3</c:f>
              <c:numCache>
                <c:formatCode>#,##0</c:formatCode>
                <c:ptCount val="2"/>
                <c:pt idx="0">
                  <c:v>5370</c:v>
                </c:pt>
                <c:pt idx="1">
                  <c:v>169533</c:v>
                </c:pt>
              </c:numCache>
            </c:numRef>
          </c:val>
        </c:ser>
        <c:dLbls>
          <c:showVal val="1"/>
        </c:dLbls>
        <c:shape val="cylinder"/>
        <c:axId val="88387968"/>
        <c:axId val="88389504"/>
        <c:axId val="88347520"/>
      </c:bar3DChart>
      <c:catAx>
        <c:axId val="8838796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389504"/>
        <c:crosses val="autoZero"/>
        <c:auto val="1"/>
        <c:lblAlgn val="ctr"/>
        <c:lblOffset val="100"/>
      </c:catAx>
      <c:valAx>
        <c:axId val="88389504"/>
        <c:scaling>
          <c:orientation val="minMax"/>
        </c:scaling>
        <c:delete val="1"/>
        <c:axPos val="l"/>
        <c:numFmt formatCode="#,##0" sourceLinked="1"/>
        <c:majorTickMark val="none"/>
        <c:tickLblPos val="none"/>
        <c:crossAx val="88387968"/>
        <c:crosses val="autoZero"/>
        <c:crossBetween val="between"/>
      </c:valAx>
      <c:serAx>
        <c:axId val="88347520"/>
        <c:scaling>
          <c:orientation val="minMax"/>
        </c:scaling>
        <c:delete val="1"/>
        <c:axPos val="b"/>
        <c:majorTickMark val="none"/>
        <c:tickLblPos val="none"/>
        <c:crossAx val="88389504"/>
        <c:crosses val="autoZero"/>
      </c:serAx>
    </c:plotArea>
    <c:legend>
      <c:legendPos val="t"/>
      <c:layout/>
      <c:txPr>
        <a:bodyPr/>
        <a:lstStyle/>
        <a:p>
          <a:pPr>
            <a:defRPr b="1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платных мероприятий</c:v>
                </c:pt>
              </c:strCache>
            </c:strRef>
          </c:tx>
          <c:dLbls>
            <c:dLbl>
              <c:idx val="0"/>
              <c:layout>
                <c:manualLayout>
                  <c:x val="3.0864197530864317E-3"/>
                  <c:y val="4.7702555235206529E-2"/>
                </c:manualLayout>
              </c:layout>
              <c:showVal val="1"/>
            </c:dLbl>
            <c:dLbl>
              <c:idx val="1"/>
              <c:layout>
                <c:manualLayout>
                  <c:x val="6.1728395061727828E-3"/>
                  <c:y val="5.0508587896100833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г.</c:v>
                </c:pt>
                <c:pt idx="1">
                  <c:v>2021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523</c:v>
                </c:pt>
                <c:pt idx="1">
                  <c:v>527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посещений платных мероприятий </c:v>
                </c:pt>
              </c:strCache>
            </c:strRef>
          </c:tx>
          <c:dLbls>
            <c:dLbl>
              <c:idx val="0"/>
              <c:layout>
                <c:manualLayout>
                  <c:x val="3.0864197530864317E-3"/>
                  <c:y val="5.6120653217889761E-2"/>
                </c:manualLayout>
              </c:layout>
              <c:showVal val="1"/>
            </c:dLbl>
            <c:dLbl>
              <c:idx val="1"/>
              <c:layout>
                <c:manualLayout>
                  <c:x val="7.7160493827160906E-3"/>
                  <c:y val="6.7344783861467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г.</c:v>
                </c:pt>
                <c:pt idx="1">
                  <c:v>2021 г.</c:v>
                </c:pt>
              </c:strCache>
            </c:strRef>
          </c:cat>
          <c:val>
            <c:numRef>
              <c:f>Лист1!$C$2:$C$3</c:f>
              <c:numCache>
                <c:formatCode>#,##0</c:formatCode>
                <c:ptCount val="2"/>
                <c:pt idx="0">
                  <c:v>8225</c:v>
                </c:pt>
                <c:pt idx="1">
                  <c:v>5567</c:v>
                </c:pt>
              </c:numCache>
            </c:numRef>
          </c:val>
        </c:ser>
        <c:shape val="box"/>
        <c:axId val="88553344"/>
        <c:axId val="88554880"/>
        <c:axId val="0"/>
      </c:bar3DChart>
      <c:catAx>
        <c:axId val="88553344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554880"/>
        <c:crosses val="autoZero"/>
        <c:auto val="1"/>
        <c:lblAlgn val="ctr"/>
        <c:lblOffset val="100"/>
      </c:catAx>
      <c:valAx>
        <c:axId val="88554880"/>
        <c:scaling>
          <c:orientation val="minMax"/>
        </c:scaling>
        <c:axPos val="l"/>
        <c:majorGridlines/>
        <c:numFmt formatCode="General" sourceLinked="1"/>
        <c:tickLblPos val="nextTo"/>
        <c:crossAx val="8855334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600"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Lbls>
            <c:dLbl>
              <c:idx val="0"/>
              <c:layout>
                <c:manualLayout>
                  <c:x val="2.4691358024691412E-2"/>
                  <c:y val="-3.9284457252522831E-2"/>
                </c:manualLayout>
              </c:layout>
              <c:showVal val="1"/>
            </c:dLbl>
            <c:dLbl>
              <c:idx val="1"/>
              <c:layout>
                <c:manualLayout>
                  <c:x val="2.4691358024691412E-2"/>
                  <c:y val="-4.489652257431200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Количество формирований</c:v>
                </c:pt>
                <c:pt idx="1">
                  <c:v>В них участников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115</c:v>
                </c:pt>
                <c:pt idx="1">
                  <c:v>1110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dLbls>
            <c:dLbl>
              <c:idx val="0"/>
              <c:layout>
                <c:manualLayout>
                  <c:x val="2.1604938271605079E-2"/>
                  <c:y val="-3.9284457252522831E-2"/>
                </c:manualLayout>
              </c:layout>
              <c:showVal val="1"/>
            </c:dLbl>
            <c:dLbl>
              <c:idx val="1"/>
              <c:layout>
                <c:manualLayout>
                  <c:x val="3.2407407407407544E-2"/>
                  <c:y val="-3.928445725252283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Количество формирований</c:v>
                </c:pt>
                <c:pt idx="1">
                  <c:v>В них участников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115</c:v>
                </c:pt>
                <c:pt idx="1">
                  <c:v>1127</c:v>
                </c:pt>
              </c:numCache>
            </c:numRef>
          </c:val>
        </c:ser>
        <c:gapWidth val="75"/>
        <c:shape val="box"/>
        <c:axId val="90201472"/>
        <c:axId val="90207360"/>
        <c:axId val="0"/>
      </c:bar3DChart>
      <c:catAx>
        <c:axId val="9020147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0207360"/>
        <c:crosses val="autoZero"/>
        <c:auto val="1"/>
        <c:lblAlgn val="ctr"/>
        <c:lblOffset val="100"/>
      </c:catAx>
      <c:valAx>
        <c:axId val="9020736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9020147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Lbls>
            <c:dLbl>
              <c:idx val="0"/>
              <c:layout>
                <c:manualLayout>
                  <c:x val="3.5493827160493929E-2"/>
                  <c:y val="-5.128205128205128E-2"/>
                </c:manualLayout>
              </c:layout>
              <c:showVal val="1"/>
            </c:dLbl>
            <c:dLbl>
              <c:idx val="1"/>
              <c:layout>
                <c:manualLayout>
                  <c:x val="2.1604938271605038E-2"/>
                  <c:y val="-4.615384615384616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Количество клубов по интересам</c:v>
                </c:pt>
                <c:pt idx="1">
                  <c:v>В них занимается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42</c:v>
                </c:pt>
                <c:pt idx="1">
                  <c:v>498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dLbls>
            <c:dLbl>
              <c:idx val="0"/>
              <c:layout>
                <c:manualLayout>
                  <c:x val="2.6234567901234584E-2"/>
                  <c:y val="-4.6153846153846163E-2"/>
                </c:manualLayout>
              </c:layout>
              <c:showVal val="1"/>
            </c:dLbl>
            <c:dLbl>
              <c:idx val="1"/>
              <c:layout>
                <c:manualLayout>
                  <c:x val="2.3148148148148147E-2"/>
                  <c:y val="-4.615384615384616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Количество клубов по интересам</c:v>
                </c:pt>
                <c:pt idx="1">
                  <c:v>В них занимается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48</c:v>
                </c:pt>
                <c:pt idx="1">
                  <c:v>548</c:v>
                </c:pt>
              </c:numCache>
            </c:numRef>
          </c:val>
        </c:ser>
        <c:dLbls>
          <c:showVal val="1"/>
        </c:dLbls>
        <c:gapWidth val="75"/>
        <c:shape val="box"/>
        <c:axId val="96705920"/>
        <c:axId val="100910208"/>
        <c:axId val="0"/>
      </c:bar3DChart>
      <c:catAx>
        <c:axId val="9670592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10208"/>
        <c:crosses val="autoZero"/>
        <c:auto val="1"/>
        <c:lblAlgn val="ctr"/>
        <c:lblOffset val="100"/>
      </c:catAx>
      <c:valAx>
        <c:axId val="100910208"/>
        <c:scaling>
          <c:orientation val="minMax"/>
        </c:scaling>
        <c:axPos val="l"/>
        <c:numFmt formatCode="General" sourceLinked="1"/>
        <c:majorTickMark val="none"/>
        <c:tickLblPos val="nextTo"/>
        <c:crossAx val="9670592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работников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102</c:v>
                </c:pt>
                <c:pt idx="1">
                  <c:v>101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Специалистов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94</c:v>
                </c:pt>
                <c:pt idx="1">
                  <c:v>93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Совместителей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24</c:v>
                </c:pt>
                <c:pt idx="1">
                  <c:v>26</c:v>
                </c:pt>
              </c:numCache>
            </c:numRef>
          </c:val>
        </c:ser>
        <c:dLbls>
          <c:showVal val="1"/>
        </c:dLbls>
        <c:overlap val="-25"/>
        <c:axId val="117548928"/>
        <c:axId val="117550464"/>
      </c:barChart>
      <c:catAx>
        <c:axId val="11754892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50464"/>
        <c:crosses val="autoZero"/>
        <c:auto val="1"/>
        <c:lblAlgn val="ctr"/>
        <c:lblOffset val="100"/>
      </c:catAx>
      <c:valAx>
        <c:axId val="117550464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1754892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title>
      <c:tx>
        <c:rich>
          <a:bodyPr/>
          <a:lstStyle/>
          <a:p>
            <a:pPr>
              <a:defRPr>
                <a:solidFill>
                  <a:schemeClr val="tx2">
                    <a:lumMod val="75000"/>
                  </a:schemeClr>
                </a:solidFill>
              </a:defRPr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общего числа специалистов (93) имеют профильное образование</a:t>
            </a:r>
            <a:endParaRPr lang="ru-RU" sz="1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</c:title>
    <c:plotArea>
      <c:layout>
        <c:manualLayout>
          <c:layoutTarget val="inner"/>
          <c:xMode val="edge"/>
          <c:yMode val="edge"/>
          <c:x val="2.7777777777777912E-2"/>
          <c:y val="0.26695357430009931"/>
          <c:w val="0.96604938271604934"/>
          <c:h val="0.5486505302849360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Высшее профессиональное отраслевое</c:v>
                </c:pt>
                <c:pt idx="1">
                  <c:v>Среднее профессиональное отраслевое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27</c:v>
                </c:pt>
                <c:pt idx="1">
                  <c:v>25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Высшее профессиональное отраслевое</c:v>
                </c:pt>
                <c:pt idx="1">
                  <c:v>Среднее профессиональное отраслевое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</c:v>
                </c:pt>
                <c:pt idx="1">
                  <c:v>30</c:v>
                </c:pt>
              </c:numCache>
            </c:numRef>
          </c:val>
        </c:ser>
        <c:dLbls>
          <c:showVal val="1"/>
        </c:dLbls>
        <c:overlap val="-25"/>
        <c:axId val="129205376"/>
        <c:axId val="129206912"/>
      </c:barChart>
      <c:catAx>
        <c:axId val="1292053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206912"/>
        <c:crosses val="autoZero"/>
        <c:auto val="1"/>
        <c:lblAlgn val="ctr"/>
        <c:lblOffset val="100"/>
      </c:catAx>
      <c:valAx>
        <c:axId val="129206912"/>
        <c:scaling>
          <c:orientation val="minMax"/>
        </c:scaling>
        <c:delete val="1"/>
        <c:axPos val="l"/>
        <c:numFmt formatCode="General" sourceLinked="1"/>
        <c:tickLblPos val="none"/>
        <c:crossAx val="129205376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 30 лет</c:v>
                </c:pt>
              </c:strCache>
            </c:strRef>
          </c:tx>
          <c:dLbls>
            <c:dLbl>
              <c:idx val="0"/>
              <c:layout>
                <c:manualLayout>
                  <c:x val="1.3888888888888926E-2"/>
                  <c:y val="-2.8060326608944881E-2"/>
                </c:manualLayout>
              </c:layout>
              <c:showVal val="1"/>
            </c:dLbl>
            <c:dLbl>
              <c:idx val="1"/>
              <c:layout>
                <c:manualLayout>
                  <c:x val="6.1728395061728392E-3"/>
                  <c:y val="-3.647842459162834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</c:v>
                </c:pt>
                <c:pt idx="1">
                  <c:v>14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от 31 до 50 лет</c:v>
                </c:pt>
              </c:strCache>
            </c:strRef>
          </c:tx>
          <c:dLbls>
            <c:dLbl>
              <c:idx val="0"/>
              <c:layout>
                <c:manualLayout>
                  <c:x val="1.5432098765432127E-2"/>
                  <c:y val="-3.3672391930733854E-2"/>
                </c:manualLayout>
              </c:layout>
              <c:showVal val="1"/>
            </c:dLbl>
            <c:dLbl>
              <c:idx val="1"/>
              <c:layout>
                <c:manualLayout>
                  <c:x val="1.6975308641975346E-2"/>
                  <c:y val="-2.525429394805039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</c:v>
                </c:pt>
                <c:pt idx="1">
                  <c:v>39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от 51 и старше</c:v>
                </c:pt>
              </c:strCache>
            </c:strRef>
          </c:tx>
          <c:dLbls>
            <c:dLbl>
              <c:idx val="0"/>
              <c:layout>
                <c:manualLayout>
                  <c:x val="1.5432098765432127E-2"/>
                  <c:y val="-3.0866359269839376E-2"/>
                </c:manualLayout>
              </c:layout>
              <c:showVal val="1"/>
            </c:dLbl>
            <c:dLbl>
              <c:idx val="1"/>
              <c:layout>
                <c:manualLayout>
                  <c:x val="1.6975308641975346E-2"/>
                  <c:y val="-2.80603266089448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41</c:v>
                </c:pt>
                <c:pt idx="1">
                  <c:v>40</c:v>
                </c:pt>
              </c:numCache>
            </c:numRef>
          </c:val>
        </c:ser>
        <c:dLbls>
          <c:showVal val="1"/>
        </c:dLbls>
        <c:shape val="cylinder"/>
        <c:axId val="130693376"/>
        <c:axId val="130715648"/>
        <c:axId val="0"/>
      </c:bar3DChart>
      <c:catAx>
        <c:axId val="1306933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 i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715648"/>
        <c:crosses val="autoZero"/>
        <c:auto val="1"/>
        <c:lblAlgn val="ctr"/>
        <c:lblOffset val="100"/>
      </c:catAx>
      <c:valAx>
        <c:axId val="130715648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30693376"/>
        <c:crosses val="autoZero"/>
        <c:crossBetween val="between"/>
      </c:valAx>
    </c:plotArea>
    <c:legend>
      <c:legendPos val="t"/>
      <c:legendEntry>
        <c:idx val="0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/>
      <c:txPr>
        <a:bodyPr/>
        <a:lstStyle/>
        <a:p>
          <a:pPr>
            <a:defRPr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3.3950617283950615E-2"/>
          <c:y val="3.3672391930733854E-2"/>
          <c:w val="0.96604938271604934"/>
          <c:h val="0.8435490966231947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работников</c:v>
                </c:pt>
              </c:strCache>
            </c:strRef>
          </c:tx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ctr"/>
              <c:showVal val="1"/>
            </c:dLbl>
            <c:dLbl>
              <c:idx val="1"/>
              <c:layout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ctr"/>
              <c:showVal val="1"/>
            </c:dLbl>
            <c:delete val="1"/>
            <c:txPr>
              <a:bodyPr/>
              <a:lstStyle/>
              <a:p>
                <a:pPr>
                  <a:defRPr sz="2000"/>
                </a:pPr>
                <a:endParaRPr lang="ru-RU"/>
              </a:p>
            </c:txPr>
            <c:dLblPos val="ctr"/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84</c:v>
                </c:pt>
                <c:pt idx="1">
                  <c:v>83</c:v>
                </c:pt>
              </c:numCache>
            </c:numRef>
          </c:val>
          <c:bubble3D val="1"/>
        </c:ser>
      </c:pie3DChart>
    </c:plotArea>
    <c:legend>
      <c:legendPos val="b"/>
      <c:layout/>
      <c:txPr>
        <a:bodyPr/>
        <a:lstStyle/>
        <a:p>
          <a:pPr>
            <a:defRPr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dLbls>
            <c:dLbl>
              <c:idx val="0"/>
              <c:layout>
                <c:manualLayout>
                  <c:x val="3.9062500000000049E-2"/>
                  <c:y val="-7.009345794392549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7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Повысили квалификацию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dLbls>
            <c:dLbl>
              <c:idx val="0"/>
              <c:layout>
                <c:manualLayout>
                  <c:x val="2.8645833333333332E-2"/>
                  <c:y val="-7.0093457943925491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solidFill>
                      <a:schemeClr val="tx2">
                        <a:lumMod val="7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Повысили квалификацию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Val val="1"/>
        </c:dLbls>
        <c:shape val="box"/>
        <c:axId val="130803968"/>
        <c:axId val="130883584"/>
        <c:axId val="0"/>
      </c:bar3DChart>
      <c:catAx>
        <c:axId val="13080396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883584"/>
        <c:crosses val="autoZero"/>
        <c:auto val="1"/>
        <c:lblAlgn val="ctr"/>
        <c:lblOffset val="100"/>
      </c:catAx>
      <c:valAx>
        <c:axId val="130883584"/>
        <c:scaling>
          <c:orientation val="minMax"/>
        </c:scaling>
        <c:delete val="1"/>
        <c:axPos val="l"/>
        <c:numFmt formatCode="General" sourceLinked="1"/>
        <c:tickLblPos val="none"/>
        <c:crossAx val="130803968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3643A5-E096-45FD-B36C-5DF355304DE7}" type="doc">
      <dgm:prSet loTypeId="urn:microsoft.com/office/officeart/2005/8/layout/radial6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A11ABD5-AC0E-425C-9901-8F38ACB8E1D0}">
      <dgm:prSet phldrT="[Текст]" custT="1"/>
      <dgm:spPr/>
      <dgm:t>
        <a:bodyPr/>
        <a:lstStyle/>
        <a:p>
          <a:r>
            <a:rPr lang="ru-RU" sz="2000" b="1" smtClean="0">
              <a:latin typeface="Times New Roman" pitchFamily="18" charset="0"/>
              <a:cs typeface="Times New Roman" pitchFamily="18" charset="0"/>
            </a:rPr>
            <a:t>21 филиал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3E8D351-7BFF-4667-8A56-65C5A81396DF}" type="parTrans" cxnId="{9B67F421-7CAB-44EF-88E1-81D3D1A47FA5}">
      <dgm:prSet/>
      <dgm:spPr/>
      <dgm:t>
        <a:bodyPr/>
        <a:lstStyle/>
        <a:p>
          <a:endParaRPr lang="ru-RU"/>
        </a:p>
      </dgm:t>
    </dgm:pt>
    <dgm:pt modelId="{66D422BB-67B6-468D-BD4F-D12655D60B05}" type="sibTrans" cxnId="{9B67F421-7CAB-44EF-88E1-81D3D1A47FA5}">
      <dgm:prSet/>
      <dgm:spPr/>
      <dgm:t>
        <a:bodyPr/>
        <a:lstStyle/>
        <a:p>
          <a:endParaRPr lang="ru-RU"/>
        </a:p>
      </dgm:t>
    </dgm:pt>
    <dgm:pt modelId="{E0FEC007-7827-4B4D-81C5-6E9770F6BFD4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Районный организационно-методический центр</a:t>
          </a: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E4E8001-5944-488B-BB61-14DB6B093359}" type="parTrans" cxnId="{F5475CC1-3058-4F00-A245-2731105F3FF4}">
      <dgm:prSet/>
      <dgm:spPr/>
      <dgm:t>
        <a:bodyPr/>
        <a:lstStyle/>
        <a:p>
          <a:endParaRPr lang="ru-RU"/>
        </a:p>
      </dgm:t>
    </dgm:pt>
    <dgm:pt modelId="{D0B4923D-810F-48F8-8379-1E0E6EB21E21}" type="sibTrans" cxnId="{F5475CC1-3058-4F00-A245-2731105F3FF4}">
      <dgm:prSet/>
      <dgm:spPr/>
      <dgm:t>
        <a:bodyPr/>
        <a:lstStyle/>
        <a:p>
          <a:endParaRPr lang="ru-RU"/>
        </a:p>
      </dgm:t>
    </dgm:pt>
    <dgm:pt modelId="{A25E5438-7DDB-4BAF-80BA-DBCF69616B23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Сельский дом культуры</a:t>
          </a: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16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0ABEBD48-DBF6-4F6D-98DB-D29C6B00EC72}" type="parTrans" cxnId="{20F9DF84-1D82-48E9-B851-74C88F1EF6EC}">
      <dgm:prSet/>
      <dgm:spPr/>
      <dgm:t>
        <a:bodyPr/>
        <a:lstStyle/>
        <a:p>
          <a:endParaRPr lang="ru-RU"/>
        </a:p>
      </dgm:t>
    </dgm:pt>
    <dgm:pt modelId="{46C29EF3-DF7E-49F2-9B60-60C1C52C697E}" type="sibTrans" cxnId="{20F9DF84-1D82-48E9-B851-74C88F1EF6EC}">
      <dgm:prSet/>
      <dgm:spPr/>
      <dgm:t>
        <a:bodyPr/>
        <a:lstStyle/>
        <a:p>
          <a:endParaRPr lang="ru-RU"/>
        </a:p>
      </dgm:t>
    </dgm:pt>
    <dgm:pt modelId="{9F8B455F-FE1B-4F37-9063-18B2315360B6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Сельский клуб</a:t>
          </a: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F2C07D2-0804-4C92-AFD4-43891B47F878}" type="parTrans" cxnId="{51A318D4-EDE1-4E58-98FE-2DB14A4306C4}">
      <dgm:prSet/>
      <dgm:spPr/>
      <dgm:t>
        <a:bodyPr/>
        <a:lstStyle/>
        <a:p>
          <a:endParaRPr lang="ru-RU"/>
        </a:p>
      </dgm:t>
    </dgm:pt>
    <dgm:pt modelId="{1054FE30-D8BC-448B-AC99-7D1D1999D20D}" type="sibTrans" cxnId="{51A318D4-EDE1-4E58-98FE-2DB14A4306C4}">
      <dgm:prSet/>
      <dgm:spPr/>
      <dgm:t>
        <a:bodyPr/>
        <a:lstStyle/>
        <a:p>
          <a:endParaRPr lang="ru-RU"/>
        </a:p>
      </dgm:t>
    </dgm:pt>
    <dgm:pt modelId="{50F9D62F-4C8D-4316-B792-9AE06D3F93FF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Центр народной культуры</a:t>
          </a: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3F165C57-3492-4C32-BC25-414AF555BB54}" type="parTrans" cxnId="{3F827E78-AC7C-4CBB-B5E0-F7F3D341C1A4}">
      <dgm:prSet/>
      <dgm:spPr/>
      <dgm:t>
        <a:bodyPr/>
        <a:lstStyle/>
        <a:p>
          <a:endParaRPr lang="ru-RU"/>
        </a:p>
      </dgm:t>
    </dgm:pt>
    <dgm:pt modelId="{F7480909-DA54-4574-9485-EEDF1E2C24E5}" type="sibTrans" cxnId="{3F827E78-AC7C-4CBB-B5E0-F7F3D341C1A4}">
      <dgm:prSet/>
      <dgm:spPr/>
      <dgm:t>
        <a:bodyPr/>
        <a:lstStyle/>
        <a:p>
          <a:endParaRPr lang="ru-RU"/>
        </a:p>
      </dgm:t>
    </dgm:pt>
    <dgm:pt modelId="{9837E389-5312-4B79-A9BF-0ADFF5EA203A}" type="pres">
      <dgm:prSet presAssocID="{0F3643A5-E096-45FD-B36C-5DF355304DE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5CEB64-6A70-4EC9-9EC6-5EB739118E52}" type="pres">
      <dgm:prSet presAssocID="{CA11ABD5-AC0E-425C-9901-8F38ACB8E1D0}" presName="centerShape" presStyleLbl="node0" presStyleIdx="0" presStyleCnt="1"/>
      <dgm:spPr/>
      <dgm:t>
        <a:bodyPr/>
        <a:lstStyle/>
        <a:p>
          <a:endParaRPr lang="ru-RU"/>
        </a:p>
      </dgm:t>
    </dgm:pt>
    <dgm:pt modelId="{3F0F86DB-E096-418E-AD84-7FC3B3644C68}" type="pres">
      <dgm:prSet presAssocID="{E0FEC007-7827-4B4D-81C5-6E9770F6BFD4}" presName="node" presStyleLbl="node1" presStyleIdx="0" presStyleCnt="4" custScaleX="183020" custScaleY="99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BBBC5-921E-457F-9B0E-B8667A214C88}" type="pres">
      <dgm:prSet presAssocID="{E0FEC007-7827-4B4D-81C5-6E9770F6BFD4}" presName="dummy" presStyleCnt="0"/>
      <dgm:spPr/>
    </dgm:pt>
    <dgm:pt modelId="{7AA3361F-83C3-4A98-8F81-55DF77159ABC}" type="pres">
      <dgm:prSet presAssocID="{D0B4923D-810F-48F8-8379-1E0E6EB21E21}" presName="sibTrans" presStyleLbl="sibTrans2D1" presStyleIdx="0" presStyleCnt="4"/>
      <dgm:spPr/>
      <dgm:t>
        <a:bodyPr/>
        <a:lstStyle/>
        <a:p>
          <a:endParaRPr lang="ru-RU"/>
        </a:p>
      </dgm:t>
    </dgm:pt>
    <dgm:pt modelId="{35A59F4C-E248-4213-81B3-133BE274D4EF}" type="pres">
      <dgm:prSet presAssocID="{A25E5438-7DDB-4BAF-80BA-DBCF69616B23}" presName="node" presStyleLbl="node1" presStyleIdx="1" presStyleCnt="4" custScaleX="149853" custScaleY="1278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BC7E39-01E1-48CC-84D6-389B45E4CF96}" type="pres">
      <dgm:prSet presAssocID="{A25E5438-7DDB-4BAF-80BA-DBCF69616B23}" presName="dummy" presStyleCnt="0"/>
      <dgm:spPr/>
    </dgm:pt>
    <dgm:pt modelId="{D5350F7E-E1B1-4EBC-9C26-E432E04EDEA0}" type="pres">
      <dgm:prSet presAssocID="{46C29EF3-DF7E-49F2-9B60-60C1C52C697E}" presName="sibTrans" presStyleLbl="sibTrans2D1" presStyleIdx="1" presStyleCnt="4"/>
      <dgm:spPr/>
      <dgm:t>
        <a:bodyPr/>
        <a:lstStyle/>
        <a:p>
          <a:endParaRPr lang="ru-RU"/>
        </a:p>
      </dgm:t>
    </dgm:pt>
    <dgm:pt modelId="{88898372-AC17-43F9-83C4-B212BD2E308B}" type="pres">
      <dgm:prSet presAssocID="{9F8B455F-FE1B-4F37-9063-18B2315360B6}" presName="node" presStyleLbl="node1" presStyleIdx="2" presStyleCnt="4" custScaleX="1715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9864C-B89D-4E74-B309-7E8F4816C499}" type="pres">
      <dgm:prSet presAssocID="{9F8B455F-FE1B-4F37-9063-18B2315360B6}" presName="dummy" presStyleCnt="0"/>
      <dgm:spPr/>
    </dgm:pt>
    <dgm:pt modelId="{AD4A488E-CD2E-4A43-8977-782DDA5E50F1}" type="pres">
      <dgm:prSet presAssocID="{1054FE30-D8BC-448B-AC99-7D1D1999D20D}" presName="sibTrans" presStyleLbl="sibTrans2D1" presStyleIdx="2" presStyleCnt="4"/>
      <dgm:spPr/>
      <dgm:t>
        <a:bodyPr/>
        <a:lstStyle/>
        <a:p>
          <a:endParaRPr lang="ru-RU"/>
        </a:p>
      </dgm:t>
    </dgm:pt>
    <dgm:pt modelId="{81E16202-F2B2-4FA1-A62C-DF08E01C6D66}" type="pres">
      <dgm:prSet presAssocID="{50F9D62F-4C8D-4316-B792-9AE06D3F93FF}" presName="node" presStyleLbl="node1" presStyleIdx="3" presStyleCnt="4" custScaleX="150301" custScaleY="124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888338-37C9-472B-A11D-ED617B5DDD48}" type="pres">
      <dgm:prSet presAssocID="{50F9D62F-4C8D-4316-B792-9AE06D3F93FF}" presName="dummy" presStyleCnt="0"/>
      <dgm:spPr/>
    </dgm:pt>
    <dgm:pt modelId="{B6DC430B-F09A-4644-BC4B-87A9F46C1AE0}" type="pres">
      <dgm:prSet presAssocID="{F7480909-DA54-4574-9485-EEDF1E2C24E5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9B67F421-7CAB-44EF-88E1-81D3D1A47FA5}" srcId="{0F3643A5-E096-45FD-B36C-5DF355304DE7}" destId="{CA11ABD5-AC0E-425C-9901-8F38ACB8E1D0}" srcOrd="0" destOrd="0" parTransId="{03E8D351-7BFF-4667-8A56-65C5A81396DF}" sibTransId="{66D422BB-67B6-468D-BD4F-D12655D60B05}"/>
    <dgm:cxn modelId="{53DC7568-74BB-4127-86F7-81DD5F851852}" type="presOf" srcId="{9F8B455F-FE1B-4F37-9063-18B2315360B6}" destId="{88898372-AC17-43F9-83C4-B212BD2E308B}" srcOrd="0" destOrd="0" presId="urn:microsoft.com/office/officeart/2005/8/layout/radial6"/>
    <dgm:cxn modelId="{569D411F-1097-4C0B-A14C-BC0170F9C5B3}" type="presOf" srcId="{A25E5438-7DDB-4BAF-80BA-DBCF69616B23}" destId="{35A59F4C-E248-4213-81B3-133BE274D4EF}" srcOrd="0" destOrd="0" presId="urn:microsoft.com/office/officeart/2005/8/layout/radial6"/>
    <dgm:cxn modelId="{51A318D4-EDE1-4E58-98FE-2DB14A4306C4}" srcId="{CA11ABD5-AC0E-425C-9901-8F38ACB8E1D0}" destId="{9F8B455F-FE1B-4F37-9063-18B2315360B6}" srcOrd="2" destOrd="0" parTransId="{CF2C07D2-0804-4C92-AFD4-43891B47F878}" sibTransId="{1054FE30-D8BC-448B-AC99-7D1D1999D20D}"/>
    <dgm:cxn modelId="{7CEA44E3-18C0-411D-B53F-36D520883305}" type="presOf" srcId="{1054FE30-D8BC-448B-AC99-7D1D1999D20D}" destId="{AD4A488E-CD2E-4A43-8977-782DDA5E50F1}" srcOrd="0" destOrd="0" presId="urn:microsoft.com/office/officeart/2005/8/layout/radial6"/>
    <dgm:cxn modelId="{835ABBF8-4928-40E4-BF87-77D50EB4FC10}" type="presOf" srcId="{50F9D62F-4C8D-4316-B792-9AE06D3F93FF}" destId="{81E16202-F2B2-4FA1-A62C-DF08E01C6D66}" srcOrd="0" destOrd="0" presId="urn:microsoft.com/office/officeart/2005/8/layout/radial6"/>
    <dgm:cxn modelId="{3F827E78-AC7C-4CBB-B5E0-F7F3D341C1A4}" srcId="{CA11ABD5-AC0E-425C-9901-8F38ACB8E1D0}" destId="{50F9D62F-4C8D-4316-B792-9AE06D3F93FF}" srcOrd="3" destOrd="0" parTransId="{3F165C57-3492-4C32-BC25-414AF555BB54}" sibTransId="{F7480909-DA54-4574-9485-EEDF1E2C24E5}"/>
    <dgm:cxn modelId="{0418FBCE-C3A4-49B9-BA87-DD34FDC8259A}" type="presOf" srcId="{CA11ABD5-AC0E-425C-9901-8F38ACB8E1D0}" destId="{BB5CEB64-6A70-4EC9-9EC6-5EB739118E52}" srcOrd="0" destOrd="0" presId="urn:microsoft.com/office/officeart/2005/8/layout/radial6"/>
    <dgm:cxn modelId="{AC034CB5-828C-42C4-B795-1BA22B53C87F}" type="presOf" srcId="{0F3643A5-E096-45FD-B36C-5DF355304DE7}" destId="{9837E389-5312-4B79-A9BF-0ADFF5EA203A}" srcOrd="0" destOrd="0" presId="urn:microsoft.com/office/officeart/2005/8/layout/radial6"/>
    <dgm:cxn modelId="{20F9DF84-1D82-48E9-B851-74C88F1EF6EC}" srcId="{CA11ABD5-AC0E-425C-9901-8F38ACB8E1D0}" destId="{A25E5438-7DDB-4BAF-80BA-DBCF69616B23}" srcOrd="1" destOrd="0" parTransId="{0ABEBD48-DBF6-4F6D-98DB-D29C6B00EC72}" sibTransId="{46C29EF3-DF7E-49F2-9B60-60C1C52C697E}"/>
    <dgm:cxn modelId="{2898DD33-9010-4CDE-B679-23556A601C7C}" type="presOf" srcId="{F7480909-DA54-4574-9485-EEDF1E2C24E5}" destId="{B6DC430B-F09A-4644-BC4B-87A9F46C1AE0}" srcOrd="0" destOrd="0" presId="urn:microsoft.com/office/officeart/2005/8/layout/radial6"/>
    <dgm:cxn modelId="{B706489F-86C0-4679-AC5A-E349325BF45C}" type="presOf" srcId="{D0B4923D-810F-48F8-8379-1E0E6EB21E21}" destId="{7AA3361F-83C3-4A98-8F81-55DF77159ABC}" srcOrd="0" destOrd="0" presId="urn:microsoft.com/office/officeart/2005/8/layout/radial6"/>
    <dgm:cxn modelId="{97BFC68D-F540-4B3F-B688-1E7A26A9897F}" type="presOf" srcId="{46C29EF3-DF7E-49F2-9B60-60C1C52C697E}" destId="{D5350F7E-E1B1-4EBC-9C26-E432E04EDEA0}" srcOrd="0" destOrd="0" presId="urn:microsoft.com/office/officeart/2005/8/layout/radial6"/>
    <dgm:cxn modelId="{F5475CC1-3058-4F00-A245-2731105F3FF4}" srcId="{CA11ABD5-AC0E-425C-9901-8F38ACB8E1D0}" destId="{E0FEC007-7827-4B4D-81C5-6E9770F6BFD4}" srcOrd="0" destOrd="0" parTransId="{6E4E8001-5944-488B-BB61-14DB6B093359}" sibTransId="{D0B4923D-810F-48F8-8379-1E0E6EB21E21}"/>
    <dgm:cxn modelId="{29D743AD-8433-4729-B24B-0AC05ECD446C}" type="presOf" srcId="{E0FEC007-7827-4B4D-81C5-6E9770F6BFD4}" destId="{3F0F86DB-E096-418E-AD84-7FC3B3644C68}" srcOrd="0" destOrd="0" presId="urn:microsoft.com/office/officeart/2005/8/layout/radial6"/>
    <dgm:cxn modelId="{AEACFE62-AE23-4FCE-ACA5-F1EC0D7F481B}" type="presParOf" srcId="{9837E389-5312-4B79-A9BF-0ADFF5EA203A}" destId="{BB5CEB64-6A70-4EC9-9EC6-5EB739118E52}" srcOrd="0" destOrd="0" presId="urn:microsoft.com/office/officeart/2005/8/layout/radial6"/>
    <dgm:cxn modelId="{5A10F9B4-6807-4F95-B95D-0C0440EB1546}" type="presParOf" srcId="{9837E389-5312-4B79-A9BF-0ADFF5EA203A}" destId="{3F0F86DB-E096-418E-AD84-7FC3B3644C68}" srcOrd="1" destOrd="0" presId="urn:microsoft.com/office/officeart/2005/8/layout/radial6"/>
    <dgm:cxn modelId="{69774881-8B0F-4A2E-942B-511D9CC31CE6}" type="presParOf" srcId="{9837E389-5312-4B79-A9BF-0ADFF5EA203A}" destId="{C53BBBC5-921E-457F-9B0E-B8667A214C88}" srcOrd="2" destOrd="0" presId="urn:microsoft.com/office/officeart/2005/8/layout/radial6"/>
    <dgm:cxn modelId="{3C31CEAE-6B11-43E4-BAA7-9E5CA24B0096}" type="presParOf" srcId="{9837E389-5312-4B79-A9BF-0ADFF5EA203A}" destId="{7AA3361F-83C3-4A98-8F81-55DF77159ABC}" srcOrd="3" destOrd="0" presId="urn:microsoft.com/office/officeart/2005/8/layout/radial6"/>
    <dgm:cxn modelId="{61D1C7EB-509B-42FD-9025-4D8DEDFE6A4E}" type="presParOf" srcId="{9837E389-5312-4B79-A9BF-0ADFF5EA203A}" destId="{35A59F4C-E248-4213-81B3-133BE274D4EF}" srcOrd="4" destOrd="0" presId="urn:microsoft.com/office/officeart/2005/8/layout/radial6"/>
    <dgm:cxn modelId="{DEA2287E-E827-4131-882B-74E8170D715F}" type="presParOf" srcId="{9837E389-5312-4B79-A9BF-0ADFF5EA203A}" destId="{8EBC7E39-01E1-48CC-84D6-389B45E4CF96}" srcOrd="5" destOrd="0" presId="urn:microsoft.com/office/officeart/2005/8/layout/radial6"/>
    <dgm:cxn modelId="{63AC3F32-80D9-483D-8F54-B72092CD1A8A}" type="presParOf" srcId="{9837E389-5312-4B79-A9BF-0ADFF5EA203A}" destId="{D5350F7E-E1B1-4EBC-9C26-E432E04EDEA0}" srcOrd="6" destOrd="0" presId="urn:microsoft.com/office/officeart/2005/8/layout/radial6"/>
    <dgm:cxn modelId="{EB588562-E0B7-4716-BC34-03D2473B7BC8}" type="presParOf" srcId="{9837E389-5312-4B79-A9BF-0ADFF5EA203A}" destId="{88898372-AC17-43F9-83C4-B212BD2E308B}" srcOrd="7" destOrd="0" presId="urn:microsoft.com/office/officeart/2005/8/layout/radial6"/>
    <dgm:cxn modelId="{A7341BE0-307E-4F9B-ACC1-12D9940943F5}" type="presParOf" srcId="{9837E389-5312-4B79-A9BF-0ADFF5EA203A}" destId="{C139864C-B89D-4E74-B309-7E8F4816C499}" srcOrd="8" destOrd="0" presId="urn:microsoft.com/office/officeart/2005/8/layout/radial6"/>
    <dgm:cxn modelId="{BF07A7C1-1BF1-44D7-AFCF-284524CF8046}" type="presParOf" srcId="{9837E389-5312-4B79-A9BF-0ADFF5EA203A}" destId="{AD4A488E-CD2E-4A43-8977-782DDA5E50F1}" srcOrd="9" destOrd="0" presId="urn:microsoft.com/office/officeart/2005/8/layout/radial6"/>
    <dgm:cxn modelId="{6CBC8F83-CC89-4C87-9A91-AB41D9362C6C}" type="presParOf" srcId="{9837E389-5312-4B79-A9BF-0ADFF5EA203A}" destId="{81E16202-F2B2-4FA1-A62C-DF08E01C6D66}" srcOrd="10" destOrd="0" presId="urn:microsoft.com/office/officeart/2005/8/layout/radial6"/>
    <dgm:cxn modelId="{E839200E-08CA-477E-BCC9-C4781B374A0F}" type="presParOf" srcId="{9837E389-5312-4B79-A9BF-0ADFF5EA203A}" destId="{F3888338-37C9-472B-A11D-ED617B5DDD48}" srcOrd="11" destOrd="0" presId="urn:microsoft.com/office/officeart/2005/8/layout/radial6"/>
    <dgm:cxn modelId="{E443101F-205D-4060-93E4-85F306669821}" type="presParOf" srcId="{9837E389-5312-4B79-A9BF-0ADFF5EA203A}" destId="{B6DC430B-F09A-4644-BC4B-87A9F46C1AE0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6B2405-2A75-41F1-AD07-1C3F509DA1E5}" type="doc">
      <dgm:prSet loTypeId="urn:microsoft.com/office/officeart/2005/8/layout/chevron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5864AAE-6B96-45B0-A6AE-E97CAD147BF7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2020 г.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CFD0849C-C218-42F9-9F3D-E602B26F3E15}" type="parTrans" cxnId="{B44FD52A-8097-4A86-AC49-C9A9A88173F4}">
      <dgm:prSet/>
      <dgm:spPr/>
      <dgm:t>
        <a:bodyPr/>
        <a:lstStyle/>
        <a:p>
          <a:endParaRPr lang="ru-RU"/>
        </a:p>
      </dgm:t>
    </dgm:pt>
    <dgm:pt modelId="{B3B71CA7-872D-4AB0-9595-7E254270D448}" type="sibTrans" cxnId="{B44FD52A-8097-4A86-AC49-C9A9A88173F4}">
      <dgm:prSet/>
      <dgm:spPr/>
      <dgm:t>
        <a:bodyPr/>
        <a:lstStyle/>
        <a:p>
          <a:endParaRPr lang="ru-RU"/>
        </a:p>
      </dgm:t>
    </dgm:pt>
    <dgm:pt modelId="{ED6835C8-8823-4174-9776-329625B54E81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Число посетителей - 84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1CFC940-4FCA-48CC-A837-8BB38DAA253A}" type="parTrans" cxnId="{99B74D9A-FE90-4144-99DF-20FC1412B3E7}">
      <dgm:prSet/>
      <dgm:spPr/>
      <dgm:t>
        <a:bodyPr/>
        <a:lstStyle/>
        <a:p>
          <a:endParaRPr lang="ru-RU"/>
        </a:p>
      </dgm:t>
    </dgm:pt>
    <dgm:pt modelId="{29308BD4-9689-4E4C-94E0-2B1CA6F9632E}" type="sibTrans" cxnId="{99B74D9A-FE90-4144-99DF-20FC1412B3E7}">
      <dgm:prSet/>
      <dgm:spPr/>
      <dgm:t>
        <a:bodyPr/>
        <a:lstStyle/>
        <a:p>
          <a:endParaRPr lang="ru-RU"/>
        </a:p>
      </dgm:t>
    </dgm:pt>
    <dgm:pt modelId="{06DAB184-2D48-4E0D-A7D0-EF816725FAD9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Количество просмотров – 1 128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ECE1185-C4CA-4253-A12C-F62D647B8CA2}" type="parTrans" cxnId="{5610AA17-782D-4D94-8AC5-03C061F7CB8F}">
      <dgm:prSet/>
      <dgm:spPr/>
      <dgm:t>
        <a:bodyPr/>
        <a:lstStyle/>
        <a:p>
          <a:endParaRPr lang="ru-RU"/>
        </a:p>
      </dgm:t>
    </dgm:pt>
    <dgm:pt modelId="{ADCEE05F-E3B0-4096-849E-1A894197FA87}" type="sibTrans" cxnId="{5610AA17-782D-4D94-8AC5-03C061F7CB8F}">
      <dgm:prSet/>
      <dgm:spPr/>
      <dgm:t>
        <a:bodyPr/>
        <a:lstStyle/>
        <a:p>
          <a:endParaRPr lang="ru-RU"/>
        </a:p>
      </dgm:t>
    </dgm:pt>
    <dgm:pt modelId="{1A39B8B2-327E-4AA1-90A6-6E378805C2F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2021 г.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B9A057A-EA1C-48BE-B838-6C2291A6C508}" type="parTrans" cxnId="{3BE1D49C-D367-456E-81EB-1036F12D6966}">
      <dgm:prSet/>
      <dgm:spPr/>
      <dgm:t>
        <a:bodyPr/>
        <a:lstStyle/>
        <a:p>
          <a:endParaRPr lang="ru-RU"/>
        </a:p>
      </dgm:t>
    </dgm:pt>
    <dgm:pt modelId="{F7707231-AEFE-4AF5-93DF-96EC66C3F1DC}" type="sibTrans" cxnId="{3BE1D49C-D367-456E-81EB-1036F12D6966}">
      <dgm:prSet/>
      <dgm:spPr/>
      <dgm:t>
        <a:bodyPr/>
        <a:lstStyle/>
        <a:p>
          <a:endParaRPr lang="ru-RU"/>
        </a:p>
      </dgm:t>
    </dgm:pt>
    <dgm:pt modelId="{B1562013-D80B-4330-83FF-B09FA12CB6A2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Число посетителей – 1 019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9C9BF25-472B-459B-A3FD-E6F2D9579483}" type="parTrans" cxnId="{608B5DA5-0F4F-4903-9E88-9AF17D85D7C3}">
      <dgm:prSet/>
      <dgm:spPr/>
      <dgm:t>
        <a:bodyPr/>
        <a:lstStyle/>
        <a:p>
          <a:endParaRPr lang="ru-RU"/>
        </a:p>
      </dgm:t>
    </dgm:pt>
    <dgm:pt modelId="{B2C3FB4B-50D8-4859-A098-C2C186B2B693}" type="sibTrans" cxnId="{608B5DA5-0F4F-4903-9E88-9AF17D85D7C3}">
      <dgm:prSet/>
      <dgm:spPr/>
      <dgm:t>
        <a:bodyPr/>
        <a:lstStyle/>
        <a:p>
          <a:endParaRPr lang="ru-RU"/>
        </a:p>
      </dgm:t>
    </dgm:pt>
    <dgm:pt modelId="{63C48232-F67C-4457-A8B1-D8F2F6FA98AC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Количество просмотров – 7 760</a:t>
          </a:r>
          <a:endParaRPr lang="ru-RU" sz="2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0171C85-A428-4E37-AB98-7F9C4928341F}" type="parTrans" cxnId="{42A450B7-9F33-4A9A-A626-A7046504762A}">
      <dgm:prSet/>
      <dgm:spPr/>
      <dgm:t>
        <a:bodyPr/>
        <a:lstStyle/>
        <a:p>
          <a:endParaRPr lang="ru-RU"/>
        </a:p>
      </dgm:t>
    </dgm:pt>
    <dgm:pt modelId="{1B415963-1D27-4809-96D1-A812B9B9DDB8}" type="sibTrans" cxnId="{42A450B7-9F33-4A9A-A626-A7046504762A}">
      <dgm:prSet/>
      <dgm:spPr/>
      <dgm:t>
        <a:bodyPr/>
        <a:lstStyle/>
        <a:p>
          <a:endParaRPr lang="ru-RU"/>
        </a:p>
      </dgm:t>
    </dgm:pt>
    <dgm:pt modelId="{AD042C71-08E8-45CE-ACF5-8F777B5614E2}" type="pres">
      <dgm:prSet presAssocID="{496B2405-2A75-41F1-AD07-1C3F509DA1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06BF01-98B9-413E-9347-525FA156DA0E}" type="pres">
      <dgm:prSet presAssocID="{05864AAE-6B96-45B0-A6AE-E97CAD147BF7}" presName="composite" presStyleCnt="0"/>
      <dgm:spPr/>
    </dgm:pt>
    <dgm:pt modelId="{F9BE2A11-B82C-4B03-8454-D6E6843E7527}" type="pres">
      <dgm:prSet presAssocID="{05864AAE-6B96-45B0-A6AE-E97CAD147BF7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7E6F8-1BDF-441E-84C6-5C117289757F}" type="pres">
      <dgm:prSet presAssocID="{05864AAE-6B96-45B0-A6AE-E97CAD147BF7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141A09-FF19-49EE-BDE4-DE0462CB0BA9}" type="pres">
      <dgm:prSet presAssocID="{B3B71CA7-872D-4AB0-9595-7E254270D448}" presName="sp" presStyleCnt="0"/>
      <dgm:spPr/>
    </dgm:pt>
    <dgm:pt modelId="{3EBF7C3F-3941-4AA4-986B-41E1B3BF19A0}" type="pres">
      <dgm:prSet presAssocID="{1A39B8B2-327E-4AA1-90A6-6E378805C2F6}" presName="composite" presStyleCnt="0"/>
      <dgm:spPr/>
    </dgm:pt>
    <dgm:pt modelId="{7DC5A01E-951B-46ED-8A02-979C84DFD413}" type="pres">
      <dgm:prSet presAssocID="{1A39B8B2-327E-4AA1-90A6-6E378805C2F6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1E16E-CC9B-48FC-BBF3-78626E50A6FD}" type="pres">
      <dgm:prSet presAssocID="{1A39B8B2-327E-4AA1-90A6-6E378805C2F6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A450B7-9F33-4A9A-A626-A7046504762A}" srcId="{1A39B8B2-327E-4AA1-90A6-6E378805C2F6}" destId="{63C48232-F67C-4457-A8B1-D8F2F6FA98AC}" srcOrd="1" destOrd="0" parTransId="{F0171C85-A428-4E37-AB98-7F9C4928341F}" sibTransId="{1B415963-1D27-4809-96D1-A812B9B9DDB8}"/>
    <dgm:cxn modelId="{D8BE75CD-3281-4298-A061-ECD6896AE4C6}" type="presOf" srcId="{05864AAE-6B96-45B0-A6AE-E97CAD147BF7}" destId="{F9BE2A11-B82C-4B03-8454-D6E6843E7527}" srcOrd="0" destOrd="0" presId="urn:microsoft.com/office/officeart/2005/8/layout/chevron2"/>
    <dgm:cxn modelId="{EA1199B4-0299-49AA-B3FF-77D1008FEBFF}" type="presOf" srcId="{496B2405-2A75-41F1-AD07-1C3F509DA1E5}" destId="{AD042C71-08E8-45CE-ACF5-8F777B5614E2}" srcOrd="0" destOrd="0" presId="urn:microsoft.com/office/officeart/2005/8/layout/chevron2"/>
    <dgm:cxn modelId="{608B5DA5-0F4F-4903-9E88-9AF17D85D7C3}" srcId="{1A39B8B2-327E-4AA1-90A6-6E378805C2F6}" destId="{B1562013-D80B-4330-83FF-B09FA12CB6A2}" srcOrd="0" destOrd="0" parTransId="{79C9BF25-472B-459B-A3FD-E6F2D9579483}" sibTransId="{B2C3FB4B-50D8-4859-A098-C2C186B2B693}"/>
    <dgm:cxn modelId="{5610AA17-782D-4D94-8AC5-03C061F7CB8F}" srcId="{05864AAE-6B96-45B0-A6AE-E97CAD147BF7}" destId="{06DAB184-2D48-4E0D-A7D0-EF816725FAD9}" srcOrd="1" destOrd="0" parTransId="{CECE1185-C4CA-4253-A12C-F62D647B8CA2}" sibTransId="{ADCEE05F-E3B0-4096-849E-1A894197FA87}"/>
    <dgm:cxn modelId="{139DA5A4-8EBB-4EF1-83BC-CCBA7C11D617}" type="presOf" srcId="{B1562013-D80B-4330-83FF-B09FA12CB6A2}" destId="{4BC1E16E-CC9B-48FC-BBF3-78626E50A6FD}" srcOrd="0" destOrd="0" presId="urn:microsoft.com/office/officeart/2005/8/layout/chevron2"/>
    <dgm:cxn modelId="{2963E9A6-199A-4466-A4DD-2E41218C3033}" type="presOf" srcId="{63C48232-F67C-4457-A8B1-D8F2F6FA98AC}" destId="{4BC1E16E-CC9B-48FC-BBF3-78626E50A6FD}" srcOrd="0" destOrd="1" presId="urn:microsoft.com/office/officeart/2005/8/layout/chevron2"/>
    <dgm:cxn modelId="{3BE1D49C-D367-456E-81EB-1036F12D6966}" srcId="{496B2405-2A75-41F1-AD07-1C3F509DA1E5}" destId="{1A39B8B2-327E-4AA1-90A6-6E378805C2F6}" srcOrd="1" destOrd="0" parTransId="{1B9A057A-EA1C-48BE-B838-6C2291A6C508}" sibTransId="{F7707231-AEFE-4AF5-93DF-96EC66C3F1DC}"/>
    <dgm:cxn modelId="{A2FA26E3-0EDB-4DD7-9D2B-FFDBC2CCABE8}" type="presOf" srcId="{1A39B8B2-327E-4AA1-90A6-6E378805C2F6}" destId="{7DC5A01E-951B-46ED-8A02-979C84DFD413}" srcOrd="0" destOrd="0" presId="urn:microsoft.com/office/officeart/2005/8/layout/chevron2"/>
    <dgm:cxn modelId="{48E4BBDF-8611-449C-906F-67FBAA10DCD0}" type="presOf" srcId="{06DAB184-2D48-4E0D-A7D0-EF816725FAD9}" destId="{1E07E6F8-1BDF-441E-84C6-5C117289757F}" srcOrd="0" destOrd="1" presId="urn:microsoft.com/office/officeart/2005/8/layout/chevron2"/>
    <dgm:cxn modelId="{B44FD52A-8097-4A86-AC49-C9A9A88173F4}" srcId="{496B2405-2A75-41F1-AD07-1C3F509DA1E5}" destId="{05864AAE-6B96-45B0-A6AE-E97CAD147BF7}" srcOrd="0" destOrd="0" parTransId="{CFD0849C-C218-42F9-9F3D-E602B26F3E15}" sibTransId="{B3B71CA7-872D-4AB0-9595-7E254270D448}"/>
    <dgm:cxn modelId="{8A498432-2A52-418B-8176-6A3FA0523BE7}" type="presOf" srcId="{ED6835C8-8823-4174-9776-329625B54E81}" destId="{1E07E6F8-1BDF-441E-84C6-5C117289757F}" srcOrd="0" destOrd="0" presId="urn:microsoft.com/office/officeart/2005/8/layout/chevron2"/>
    <dgm:cxn modelId="{99B74D9A-FE90-4144-99DF-20FC1412B3E7}" srcId="{05864AAE-6B96-45B0-A6AE-E97CAD147BF7}" destId="{ED6835C8-8823-4174-9776-329625B54E81}" srcOrd="0" destOrd="0" parTransId="{11CFC940-4FCA-48CC-A837-8BB38DAA253A}" sibTransId="{29308BD4-9689-4E4C-94E0-2B1CA6F9632E}"/>
    <dgm:cxn modelId="{2D2D2DAC-AFA0-4F40-AA7E-948B48A63D7B}" type="presParOf" srcId="{AD042C71-08E8-45CE-ACF5-8F777B5614E2}" destId="{7506BF01-98B9-413E-9347-525FA156DA0E}" srcOrd="0" destOrd="0" presId="urn:microsoft.com/office/officeart/2005/8/layout/chevron2"/>
    <dgm:cxn modelId="{1ABE0271-DDE6-48AC-964D-D091B2D74FBC}" type="presParOf" srcId="{7506BF01-98B9-413E-9347-525FA156DA0E}" destId="{F9BE2A11-B82C-4B03-8454-D6E6843E7527}" srcOrd="0" destOrd="0" presId="urn:microsoft.com/office/officeart/2005/8/layout/chevron2"/>
    <dgm:cxn modelId="{BA8569DD-61A8-4165-ADBE-D81A7F99B68C}" type="presParOf" srcId="{7506BF01-98B9-413E-9347-525FA156DA0E}" destId="{1E07E6F8-1BDF-441E-84C6-5C117289757F}" srcOrd="1" destOrd="0" presId="urn:microsoft.com/office/officeart/2005/8/layout/chevron2"/>
    <dgm:cxn modelId="{FC47B198-31CB-42C6-9FB7-02DF19D80499}" type="presParOf" srcId="{AD042C71-08E8-45CE-ACF5-8F777B5614E2}" destId="{41141A09-FF19-49EE-BDE4-DE0462CB0BA9}" srcOrd="1" destOrd="0" presId="urn:microsoft.com/office/officeart/2005/8/layout/chevron2"/>
    <dgm:cxn modelId="{E602AEC1-474D-4BA4-8E4D-4FE13DE9811E}" type="presParOf" srcId="{AD042C71-08E8-45CE-ACF5-8F777B5614E2}" destId="{3EBF7C3F-3941-4AA4-986B-41E1B3BF19A0}" srcOrd="2" destOrd="0" presId="urn:microsoft.com/office/officeart/2005/8/layout/chevron2"/>
    <dgm:cxn modelId="{B192DD3E-F962-4301-9284-C10FFF4FE28B}" type="presParOf" srcId="{3EBF7C3F-3941-4AA4-986B-41E1B3BF19A0}" destId="{7DC5A01E-951B-46ED-8A02-979C84DFD413}" srcOrd="0" destOrd="0" presId="urn:microsoft.com/office/officeart/2005/8/layout/chevron2"/>
    <dgm:cxn modelId="{89F00043-AEF1-4B2C-987D-9BCFB9DD58D7}" type="presParOf" srcId="{3EBF7C3F-3941-4AA4-986B-41E1B3BF19A0}" destId="{4BC1E16E-CC9B-48FC-BBF3-78626E50A6F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DC430B-F09A-4644-BC4B-87A9F46C1AE0}">
      <dsp:nvSpPr>
        <dsp:cNvPr id="0" name=""/>
        <dsp:cNvSpPr/>
      </dsp:nvSpPr>
      <dsp:spPr>
        <a:xfrm>
          <a:off x="1975584" y="615117"/>
          <a:ext cx="4129011" cy="4129011"/>
        </a:xfrm>
        <a:prstGeom prst="blockArc">
          <a:avLst>
            <a:gd name="adj1" fmla="val 10800000"/>
            <a:gd name="adj2" fmla="val 16200000"/>
            <a:gd name="adj3" fmla="val 4641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4A488E-CD2E-4A43-8977-782DDA5E50F1}">
      <dsp:nvSpPr>
        <dsp:cNvPr id="0" name=""/>
        <dsp:cNvSpPr/>
      </dsp:nvSpPr>
      <dsp:spPr>
        <a:xfrm>
          <a:off x="1975584" y="615117"/>
          <a:ext cx="4129011" cy="4129011"/>
        </a:xfrm>
        <a:prstGeom prst="blockArc">
          <a:avLst>
            <a:gd name="adj1" fmla="val 5400000"/>
            <a:gd name="adj2" fmla="val 10800000"/>
            <a:gd name="adj3" fmla="val 4641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350F7E-E1B1-4EBC-9C26-E432E04EDEA0}">
      <dsp:nvSpPr>
        <dsp:cNvPr id="0" name=""/>
        <dsp:cNvSpPr/>
      </dsp:nvSpPr>
      <dsp:spPr>
        <a:xfrm>
          <a:off x="1975584" y="615117"/>
          <a:ext cx="4129011" cy="4129011"/>
        </a:xfrm>
        <a:prstGeom prst="blockArc">
          <a:avLst>
            <a:gd name="adj1" fmla="val 0"/>
            <a:gd name="adj2" fmla="val 5400000"/>
            <a:gd name="adj3" fmla="val 4641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A3361F-83C3-4A98-8F81-55DF77159ABC}">
      <dsp:nvSpPr>
        <dsp:cNvPr id="0" name=""/>
        <dsp:cNvSpPr/>
      </dsp:nvSpPr>
      <dsp:spPr>
        <a:xfrm>
          <a:off x="1975584" y="615117"/>
          <a:ext cx="4129011" cy="4129011"/>
        </a:xfrm>
        <a:prstGeom prst="blockArc">
          <a:avLst>
            <a:gd name="adj1" fmla="val 16200000"/>
            <a:gd name="adj2" fmla="val 0"/>
            <a:gd name="adj3" fmla="val 4641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CEB64-6A70-4EC9-9EC6-5EB739118E52}">
      <dsp:nvSpPr>
        <dsp:cNvPr id="0" name=""/>
        <dsp:cNvSpPr/>
      </dsp:nvSpPr>
      <dsp:spPr>
        <a:xfrm>
          <a:off x="3089599" y="1729132"/>
          <a:ext cx="1900981" cy="190098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>
              <a:latin typeface="Times New Roman" pitchFamily="18" charset="0"/>
              <a:cs typeface="Times New Roman" pitchFamily="18" charset="0"/>
            </a:rPr>
            <a:t>21 филиал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89599" y="1729132"/>
        <a:ext cx="1900981" cy="1900981"/>
      </dsp:txXfrm>
    </dsp:sp>
    <dsp:sp modelId="{3F0F86DB-E096-418E-AD84-7FC3B3644C68}">
      <dsp:nvSpPr>
        <dsp:cNvPr id="0" name=""/>
        <dsp:cNvSpPr/>
      </dsp:nvSpPr>
      <dsp:spPr>
        <a:xfrm>
          <a:off x="2822378" y="2595"/>
          <a:ext cx="2435423" cy="132085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Районный организационно-методический центр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22378" y="2595"/>
        <a:ext cx="2435423" cy="1320853"/>
      </dsp:txXfrm>
    </dsp:sp>
    <dsp:sp modelId="{35A59F4C-E248-4213-81B3-133BE274D4EF}">
      <dsp:nvSpPr>
        <dsp:cNvPr id="0" name=""/>
        <dsp:cNvSpPr/>
      </dsp:nvSpPr>
      <dsp:spPr>
        <a:xfrm>
          <a:off x="5059653" y="1828801"/>
          <a:ext cx="1994074" cy="1701642"/>
        </a:xfrm>
        <a:prstGeom prst="ellipse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Сельский дом культуры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16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59653" y="1828801"/>
        <a:ext cx="1994074" cy="1701642"/>
      </dsp:txXfrm>
    </dsp:sp>
    <dsp:sp modelId="{88898372-AC17-43F9-83C4-B212BD2E308B}">
      <dsp:nvSpPr>
        <dsp:cNvPr id="0" name=""/>
        <dsp:cNvSpPr/>
      </dsp:nvSpPr>
      <dsp:spPr>
        <a:xfrm>
          <a:off x="2898580" y="4030880"/>
          <a:ext cx="2283020" cy="1330687"/>
        </a:xfrm>
        <a:prstGeom prst="ellipse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Сельский клуб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98580" y="4030880"/>
        <a:ext cx="2283020" cy="1330687"/>
      </dsp:txXfrm>
    </dsp:sp>
    <dsp:sp modelId="{81E16202-F2B2-4FA1-A62C-DF08E01C6D66}">
      <dsp:nvSpPr>
        <dsp:cNvPr id="0" name=""/>
        <dsp:cNvSpPr/>
      </dsp:nvSpPr>
      <dsp:spPr>
        <a:xfrm>
          <a:off x="1023471" y="1854044"/>
          <a:ext cx="2000036" cy="1651156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Центр народной культуры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23471" y="1854044"/>
        <a:ext cx="2000036" cy="165115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9BE2A11-B82C-4B03-8454-D6E6843E7527}">
      <dsp:nvSpPr>
        <dsp:cNvPr id="0" name=""/>
        <dsp:cNvSpPr/>
      </dsp:nvSpPr>
      <dsp:spPr>
        <a:xfrm rot="5400000">
          <a:off x="-185157" y="185286"/>
          <a:ext cx="1234380" cy="86406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2020 г.</a:t>
          </a:r>
          <a:endParaRPr lang="ru-RU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85157" y="185286"/>
        <a:ext cx="1234380" cy="864066"/>
      </dsp:txXfrm>
    </dsp:sp>
    <dsp:sp modelId="{1E07E6F8-1BDF-441E-84C6-5C117289757F}">
      <dsp:nvSpPr>
        <dsp:cNvPr id="0" name=""/>
        <dsp:cNvSpPr/>
      </dsp:nvSpPr>
      <dsp:spPr>
        <a:xfrm rot="5400000">
          <a:off x="4145659" y="-3281463"/>
          <a:ext cx="802347" cy="7365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Число посетителей - 84</a:t>
          </a:r>
          <a:endParaRPr lang="ru-RU" sz="2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Количество просмотров – 1 128</a:t>
          </a:r>
          <a:endParaRPr lang="ru-RU" sz="2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145659" y="-3281463"/>
        <a:ext cx="802347" cy="7365533"/>
      </dsp:txXfrm>
    </dsp:sp>
    <dsp:sp modelId="{7DC5A01E-951B-46ED-8A02-979C84DFD413}">
      <dsp:nvSpPr>
        <dsp:cNvPr id="0" name=""/>
        <dsp:cNvSpPr/>
      </dsp:nvSpPr>
      <dsp:spPr>
        <a:xfrm rot="5400000">
          <a:off x="-185157" y="1160447"/>
          <a:ext cx="1234380" cy="864066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itchFamily="18" charset="0"/>
              <a:cs typeface="Times New Roman" pitchFamily="18" charset="0"/>
            </a:rPr>
            <a:t>2021 г.</a:t>
          </a:r>
          <a:endParaRPr lang="ru-RU" sz="23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85157" y="1160447"/>
        <a:ext cx="1234380" cy="864066"/>
      </dsp:txXfrm>
    </dsp:sp>
    <dsp:sp modelId="{4BC1E16E-CC9B-48FC-BBF3-78626E50A6FD}">
      <dsp:nvSpPr>
        <dsp:cNvPr id="0" name=""/>
        <dsp:cNvSpPr/>
      </dsp:nvSpPr>
      <dsp:spPr>
        <a:xfrm rot="5400000">
          <a:off x="4145659" y="-2306303"/>
          <a:ext cx="802347" cy="7365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Число посетителей – 1 019</a:t>
          </a:r>
          <a:endParaRPr lang="ru-RU" sz="2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Количество просмотров – 7 760</a:t>
          </a:r>
          <a:endParaRPr lang="ru-RU" sz="2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145659" y="-2306303"/>
        <a:ext cx="802347" cy="73655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5ACB36-8231-46AD-98C5-4C2157887145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36F3E-E4D8-4D80-8995-7B950A01B4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36F3E-E4D8-4D80-8995-7B950A01B4F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5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10" Type="http://schemas.openxmlformats.org/officeDocument/2006/relationships/image" Target="../media/image9.png"/><Relationship Id="rId4" Type="http://schemas.openxmlformats.org/officeDocument/2006/relationships/hyperlink" Target="http://&#1076;&#1082;-&#1088;&#1099;&#1073;&#1085;&#1086;&#1077;.&#1088;&#1092;/" TargetMode="External"/><Relationship Id="rId9" Type="http://schemas.microsoft.com/office/2007/relationships/diagramDrawing" Target="../diagrams/drawin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5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  <a:t>ОТЧЕТ </a:t>
            </a:r>
            <a:b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  <a:t>МУНИЦИПАЛЬНОГО </a:t>
            </a:r>
            <a:b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  <a:t>БЮДЖЕТНОГО УЧРЕЖДЕНИЯ КУЛЬТУРЫ </a:t>
            </a:r>
            <a:b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  <a:t>РЫБНОВСКОЕ КЛУБНОЕ ОБЪЕДИНЕНИЕ</a:t>
            </a:r>
            <a:b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200" b="1" i="1" dirty="0" smtClean="0">
                <a:solidFill>
                  <a:schemeClr val="tx2">
                    <a:lumMod val="50000"/>
                  </a:schemeClr>
                </a:solidFill>
              </a:rPr>
              <a:t>за 2021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Андрей Гришунов\Desktop\islands-300 —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181600"/>
            <a:ext cx="2133601" cy="1543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Сеть учреждений МБУК РКО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609600" y="914400"/>
          <a:ext cx="8077200" cy="5364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53400" y="6172200"/>
            <a:ext cx="914400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Внестационарное обслуживание жителей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0" indent="450000" algn="just">
              <a:buNone/>
            </a:pP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базе МБУК РКО работают 2 автоклуба, которые обслуживают жителей отдалённых населённых пунктов, в которых нет учреждений культуры.</a:t>
            </a: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57200" y="1981200"/>
          <a:ext cx="81534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074" name="Picture 2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29600" y="6172200"/>
            <a:ext cx="914400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alt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видео - и киноустановок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0" y="1295401"/>
          <a:ext cx="4191000" cy="2819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267200" y="1295400"/>
          <a:ext cx="48768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098" name="Picture 2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0" y="6286500"/>
            <a:ext cx="762000" cy="5715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914400" y="838200"/>
            <a:ext cx="2514600" cy="533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Показано фильмов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486400" y="838200"/>
            <a:ext cx="2362200" cy="4572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посещений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i="1" dirty="0" smtClean="0">
                <a:solidFill>
                  <a:srgbClr val="002060"/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досуга населения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04800" y="1066800"/>
          <a:ext cx="84582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122" name="Picture 2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6204856"/>
            <a:ext cx="914400" cy="653143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533400" y="1828800"/>
            <a:ext cx="3733800" cy="1295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000"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Установленный на 2021 год показатель по посещаемости выполнен на 59,6 %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Культурно-массовые мероприятия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платной основе</a:t>
            </a:r>
            <a:endParaRPr lang="ru-RU" sz="32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14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6141720"/>
            <a:ext cx="914400" cy="64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КЛУБНЫХ ФОРМИРОВАНИЙ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066800"/>
          <a:ext cx="8229600" cy="5105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  <a:gridCol w="685800"/>
              </a:tblGrid>
              <a:tr h="384617">
                <a:tc gridSpan="6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2014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клубных формирований</a:t>
                      </a:r>
                      <a:endParaRPr lang="ru-RU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 для детей до 14 лет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Для молодёжи</a:t>
                      </a:r>
                      <a:r>
                        <a:rPr lang="ru-RU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 15 до 35 лет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клубных формирований</a:t>
                      </a:r>
                      <a:endParaRPr lang="ru-RU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 для детей до 14 лет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Для молодёжи</a:t>
                      </a:r>
                      <a:r>
                        <a:rPr lang="ru-RU" b="1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 15 до 35 лет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них участников</a:t>
                      </a:r>
                      <a:endParaRPr lang="ru-RU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0635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164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1698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935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185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169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(+5)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1760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(+62)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(-5)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899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(-36)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(+3)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226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(+41)</a:t>
                      </a:r>
                      <a:endParaRPr lang="ru-RU" sz="16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ФОРМИРОВАНИЯ САМОДЕЯТЕЛЬНОГО НАРОДНОГО ТВОРЧЕСТВА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Развитие любительских объединений </a:t>
            </a:r>
            <a:b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клубов по интересам</a:t>
            </a:r>
            <a:endParaRPr lang="ru-RU" sz="32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ПОБЕДЫ В КОНКУРСАХ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371600"/>
          <a:ext cx="822960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конкурса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Участник,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его принадлежность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rowSpan="3"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Городской  конкурс-фестиваль патриотической песни «Россия молодая»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Дмитрий Лунев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(Баграмовский центр народной культуры)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Лауреат </a:t>
                      </a: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 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Народный любительский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художественный коллектив Рязанской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области - песенный ансамбль «Здравица»</a:t>
                      </a:r>
                      <a:endParaRPr lang="en-US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Баграмовский центр народной культуры)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Лауреат </a:t>
                      </a: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</a:t>
                      </a:r>
                    </a:p>
                    <a:p>
                      <a:pPr algn="ctr"/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Елена 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Лонина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(Баграмовский центр народной культуры)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Лауреат </a:t>
                      </a: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</a:t>
                      </a:r>
                    </a:p>
                    <a:p>
                      <a:pPr algn="ctr"/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ПОБЕДЫ В КОНКУРСАХ</a:t>
            </a:r>
            <a:b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(онлайн)</a:t>
            </a:r>
            <a:endParaRPr lang="ru-RU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83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Межрегиональные, межрайонные конкурсы и фестивали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– Лауреата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степени;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– Лауреата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III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степени.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Областные конкурсы и фестивали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– Лауреат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степени.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Всероссийские конкурсы и фестивали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– Лауреат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степени.</a:t>
                      </a:r>
                    </a:p>
                    <a:p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Международные конкурсы и фестивали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3 - Лауреата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III 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степени;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– Лауреат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II 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степени;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– Лауреата </a:t>
                      </a:r>
                      <a:r>
                        <a:rPr lang="en-US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степени.</a:t>
                      </a:r>
                    </a:p>
                    <a:p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 descr="C:\Users\1\Desktop\колорит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0"/>
            <a:ext cx="16764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1\Desktop\колори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38800" y="4572000"/>
            <a:ext cx="16002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1\Desktop\Здравица Казачий спас 20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3600" y="4572000"/>
            <a:ext cx="17526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1\Desktop\Казачья вольница 202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9000" y="4495800"/>
            <a:ext cx="165735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1\Desktop\Фестиваль-конкурс любительских коллективов 20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2400" y="4572000"/>
            <a:ext cx="1676400" cy="2057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1143000"/>
            <a:ext cx="5940425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indent="450000"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2020 году создан официальный сайт МБУК РКО </a:t>
            </a:r>
            <a:b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ru-RU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://дк-рыбное.рф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где ежедневно публикуются новости о событиях и мероприятиях в клубных учреждениях Рыбновского района.</a:t>
            </a:r>
            <a:endParaRPr lang="ru-RU" sz="20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4343400"/>
          <a:ext cx="8229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9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458200" y="6301740"/>
            <a:ext cx="685800" cy="480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Кадровый состав по состоянию на 01.01.2022 г.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Сведения о качественном составе кадров на 01.01.2022 г.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Количество специалистов по возрасту на 01.01.2022 г.</a:t>
            </a:r>
            <a:endParaRPr lang="ru-RU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0" y="6248400"/>
            <a:ext cx="7620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Совещания, семинарские занятия, творческие лаборатории, мастер-классы, творческие консультации, другое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0" y="6248400"/>
            <a:ext cx="7620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ПОВЫШЕНИЕ КВАЛИФИКАЦИИ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 indent="450000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повысили квалификацию (дистанционно) 5 чел.</a:t>
            </a:r>
          </a:p>
          <a:p>
            <a:pPr indent="450000">
              <a:buNone/>
            </a:pPr>
            <a:endPara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национального проекта «Культура»: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 базе ФГБОУ ВО «Кемеровский государственный институт культуры»  - 2 специалиста;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на базе ФГБОУ  ВО «Московский государственный  институт культуры» - 1 специалист.</a:t>
            </a:r>
          </a:p>
          <a:p>
            <a:pPr marL="0" algn="just">
              <a:spcBef>
                <a:spcPts val="0"/>
              </a:spcBef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Font typeface="Wingdings" pitchFamily="2" charset="2"/>
              <a:buChar char="Ø"/>
            </a:pPr>
            <a:r>
              <a:rPr lang="ru-RU" sz="1800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государственного задания на базе ОГБПОУ «Рязанский колледж культуры»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- 2 специалиста.</a:t>
            </a:r>
          </a:p>
          <a:p>
            <a:pPr algn="just">
              <a:buNone/>
            </a:pPr>
            <a:endParaRPr lang="ru-RU" sz="18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152400" y="3962400"/>
          <a:ext cx="4572000" cy="264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3" descr="C:\Users\Андрей\Desktop\globus_knig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3657600"/>
            <a:ext cx="3249488" cy="2590800"/>
          </a:xfrm>
          <a:prstGeom prst="rect">
            <a:avLst/>
          </a:prstGeom>
          <a:noFill/>
        </p:spPr>
      </p:pic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4400" y="6355080"/>
            <a:ext cx="609600" cy="426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ПРОФЕССИОНАЛЬНАЯ    ПЕРЕПОДГОТОВКА СПЕЦИАЛИСТОВ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533400" y="1676400"/>
            <a:ext cx="8229600" cy="4525963"/>
          </a:xfrm>
        </p:spPr>
        <p:txBody>
          <a:bodyPr>
            <a:normAutofit/>
          </a:bodyPr>
          <a:lstStyle/>
          <a:p>
            <a:pPr marL="0" indent="450000" algn="just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</a:t>
            </a:r>
            <a:r>
              <a:rPr lang="ru-RU" sz="18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получила диплом 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ОГБПОУ «Рязанский колледж культуры» о профессиональной переподготовке с присвоением квалификации менеджер социально-культурной деятельности - </a:t>
            </a:r>
            <a:r>
              <a:rPr lang="ru-RU" sz="18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заведующая филиалом Больше-Жоковский сельский дом культуры МБУК РКО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0000" algn="just">
              <a:spcBef>
                <a:spcPts val="0"/>
              </a:spcBef>
              <a:buNone/>
            </a:pPr>
            <a:endParaRPr lang="ru-RU" sz="1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None/>
            </a:pPr>
            <a:endParaRPr lang="ru-RU" sz="19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None/>
            </a:pPr>
            <a:endParaRPr lang="ru-RU" sz="19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None/>
            </a:pPr>
            <a:endParaRPr lang="ru-RU" sz="19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None/>
            </a:pPr>
            <a:endParaRPr lang="ru-RU" sz="19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None/>
            </a:pP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</a:t>
            </a:r>
            <a:r>
              <a:rPr lang="ru-RU" sz="19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жанрам творчества филиала Алешинский сельский дом культуры МБУК РКО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поступила</a:t>
            </a:r>
            <a:r>
              <a:rPr lang="ru-RU" sz="19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ОГБПОУ «Рязанский колледж культуры» на обучение по программе профессиональной переподготовки по специальности 51.02.02 социально-культурная деятельность, с заочной формой реализации образовательной программы.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" name="Picture 3" descr="C:\Users\Андрей\Desktop\globus_knig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590800"/>
            <a:ext cx="2362200" cy="1883370"/>
          </a:xfrm>
          <a:prstGeom prst="rect">
            <a:avLst/>
          </a:prstGeom>
          <a:noFill/>
        </p:spPr>
      </p:pic>
      <p:pic>
        <p:nvPicPr>
          <p:cNvPr id="8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58200" y="6301740"/>
            <a:ext cx="685800" cy="480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ЗАОЧНОЕ ОБУЧЕНИЕ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28600" y="1219200"/>
            <a:ext cx="8610600" cy="4906963"/>
          </a:xfrm>
        </p:spPr>
        <p:txBody>
          <a:bodyPr/>
          <a:lstStyle/>
          <a:p>
            <a:pPr marL="0" indent="450000" algn="just">
              <a:spcBef>
                <a:spcPts val="0"/>
              </a:spcBef>
              <a:buClr>
                <a:schemeClr val="tx2">
                  <a:lumMod val="50000"/>
                </a:schemeClr>
              </a:buClr>
              <a:buNone/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получила диплом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 среднем профессиональном образовании с отличием, по специальности «социально-культурная деятельность» -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заведующая филиалом Чурилковский сельский дом культуры МБУК РКО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450000">
              <a:spcBef>
                <a:spcPts val="0"/>
              </a:spcBef>
              <a:buClr>
                <a:schemeClr val="tx2">
                  <a:lumMod val="50000"/>
                </a:schemeClr>
              </a:buClr>
              <a:buNone/>
              <a:defRPr/>
            </a:pPr>
            <a:endParaRPr lang="ru-RU" sz="20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spcBef>
                <a:spcPts val="0"/>
              </a:spcBef>
              <a:buClr>
                <a:schemeClr val="tx2">
                  <a:lumMod val="50000"/>
                </a:schemeClr>
              </a:buClr>
              <a:buNone/>
              <a:defRPr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на заочное отделение в ОГБПОУ «Рязанский колледж культуры» </a:t>
            </a: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поступила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заведующая филиалом Житовский СДК МБУК РКО. </a:t>
            </a: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04800" y="3886200"/>
          <a:ext cx="8458200" cy="2377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458200"/>
              </a:tblGrid>
              <a:tr h="5334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ПРОДОЛЖАЮТ СВОЁ ОБУЧЕНИЕ ЗАОЧНО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СПЕЦИАЛИСТОВ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81100"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заведующая филиалом Пионерский СДК;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заведующая филиалом Федякинский СДК;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руководитель кружка филиала Житовский СДК;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руководитель кружка филиала Новосельский ЦНК;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заведующая филиалом Веселевский СДК;</a:t>
                      </a:r>
                    </a:p>
                    <a:p>
                      <a:pPr algn="ctr">
                        <a:buFont typeface="Wingdings" pitchFamily="2" charset="2"/>
                        <a:buChar char="ü"/>
                      </a:pPr>
                      <a:r>
                        <a:rPr lang="ru-RU" sz="1800" b="1" i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заведующая филиалом Мантуровский СК.</a:t>
                      </a:r>
                      <a:endParaRPr lang="ru-RU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6195060"/>
            <a:ext cx="838200" cy="5867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52401"/>
            <a:ext cx="8229600" cy="990600"/>
          </a:xfrm>
        </p:spPr>
        <p:txBody>
          <a:bodyPr>
            <a:normAutofit/>
          </a:bodyPr>
          <a:lstStyle/>
          <a:p>
            <a:pPr marL="0" indent="450000" algn="just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2021 году  в рамках национального проекта «Культура» по федеральному  проекту «Культура малой Родины» был отремонтирован филиал Веселевский сельский дом культуры МБУК РКО.</a:t>
            </a:r>
          </a:p>
          <a:p>
            <a:pPr marL="0" indent="450000" algn="just">
              <a:spcBef>
                <a:spcPts val="0"/>
              </a:spcBef>
              <a:buNone/>
            </a:pPr>
            <a:endParaRPr lang="ru-RU" sz="1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066800"/>
            <a:ext cx="3657600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066800"/>
            <a:ext cx="3708400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3810000"/>
            <a:ext cx="365760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3000" y="3810000"/>
            <a:ext cx="3733800" cy="2762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4500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целях повышения уровня антитеррористической защищённости учреждений культурно-досугового типа в 2021 году были проведены следующие работы: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7200" y="1600200"/>
            <a:ext cx="3810000" cy="32766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Монтаж  охранной сигнализации: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Больше-Жоковский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Городищенский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Истобниковский СК;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Константиновский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Марковский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Мантуровский СК;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Селецкий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Пионерский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Чурилковский СДК.</a:t>
            </a:r>
          </a:p>
          <a:p>
            <a:pPr>
              <a:buFontTx/>
              <a:buChar char="-"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24400" y="1600200"/>
            <a:ext cx="3886200" cy="327660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Монтаж  камер  наружного видеонаблюдения</a:t>
            </a:r>
            <a:r>
              <a:rPr lang="ru-RU" u="sng" dirty="0" smtClean="0"/>
              <a:t>: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Алешинский СДК;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Больше-Жоковский СДК;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Батуринский СДК;</a:t>
            </a:r>
          </a:p>
          <a:p>
            <a:pPr algn="just"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Житовский СДК;</a:t>
            </a:r>
          </a:p>
          <a:p>
            <a:pPr algn="just"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Костинский СДК;</a:t>
            </a:r>
          </a:p>
          <a:p>
            <a:pPr algn="just"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Комсомольский СДК;</a:t>
            </a:r>
          </a:p>
          <a:p>
            <a:pPr algn="just">
              <a:buFontTx/>
              <a:buChar char="-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Мантуровский СК;</a:t>
            </a:r>
          </a:p>
          <a:p>
            <a:pPr algn="just"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Новосельский ЦНК;</a:t>
            </a:r>
          </a:p>
          <a:p>
            <a:pPr algn="just"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Пионерский СДК.</a:t>
            </a:r>
          </a:p>
          <a:p>
            <a:pPr algn="ctr"/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38400" y="4953000"/>
            <a:ext cx="4343400" cy="17526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Установка  тревожных  кнопок: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Батуринский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Баграмовский ЦНК;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Костинский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Константиновский СДК;</a:t>
            </a:r>
          </a:p>
          <a:p>
            <a:pPr>
              <a:buFontTx/>
              <a:buChar char="-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Новосельский ЦНК.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6248400"/>
            <a:ext cx="762000" cy="53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В рамках национального проекта «Цифровая среда» в 2021 году к сети Интернет подключено 20 объектов:</a:t>
            </a:r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990600"/>
          <a:ext cx="5943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3600"/>
              </a:tblGrid>
              <a:tr h="502920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Алешинский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Баграмовский ЦНК;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Больше-Жоковский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Вакинский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Веселевский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Городищенский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Глебковский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Житовский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Истобниковский СК;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Костинский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Комсомольский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Константиновский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Марковский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Мантуровский СК;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Новосельский ЦНК;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Пионерский</a:t>
                      </a:r>
                      <a:r>
                        <a:rPr lang="ru-RU" sz="16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СДК;</a:t>
                      </a:r>
                      <a:endParaRPr lang="ru-RU" sz="16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Районный организационно-методический центр;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Селецкий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Федякинский</a:t>
                      </a:r>
                      <a:r>
                        <a:rPr lang="ru-RU" sz="16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СДК;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6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Чурилковский СДК.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Picture 3" descr="C:\Users\Андрей Гришунов\Desktop\islands-3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6248400"/>
            <a:ext cx="762000" cy="533400"/>
          </a:xfrm>
          <a:prstGeom prst="rect">
            <a:avLst/>
          </a:prstGeom>
          <a:noFill/>
        </p:spPr>
      </p:pic>
      <p:pic>
        <p:nvPicPr>
          <p:cNvPr id="2051" name="Picture 3" descr="C:\Users\Андрей Гришунов\Desktop\6f70cf4503d002207ee4a33780f5f8c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1143000"/>
            <a:ext cx="5334000" cy="3765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9200" y="2743200"/>
            <a:ext cx="6400800" cy="646331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 ВНИМАНИЕ!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2" descr="C:\Users\Андрей Гришунов\Desktop\islands-300 —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5314951"/>
            <a:ext cx="2133601" cy="1543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919</Words>
  <Application>Microsoft Office PowerPoint</Application>
  <PresentationFormat>Экран (4:3)</PresentationFormat>
  <Paragraphs>204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          ОТЧЕТ  МУНИЦИПАЛЬНОГО  БЮДЖЕТНОГО УЧРЕЖДЕНИЯ КУЛЬТУРЫ  РЫБНОВСКОЕ КЛУБНОЕ ОБЪЕДИНЕНИЕ за 2021 год </vt:lpstr>
      <vt:lpstr>Сеть учреждений МБУК РКО</vt:lpstr>
      <vt:lpstr>Внестационарное обслуживание жителей</vt:lpstr>
      <vt:lpstr>Работа видео - и киноустановок</vt:lpstr>
      <vt:lpstr> Организация досуга населения</vt:lpstr>
      <vt:lpstr>Культурно-массовые мероприятия на платной основе</vt:lpstr>
      <vt:lpstr>РАЗВИТИЕ КЛУБНЫХ ФОРМИРОВАНИЙ</vt:lpstr>
      <vt:lpstr> ФОРМИРОВАНИЯ САМОДЕЯТЕЛЬНОГО НАРОДНОГО ТВОРЧЕСТВА</vt:lpstr>
      <vt:lpstr> Развитие любительских объединений  и клубов по интересам</vt:lpstr>
      <vt:lpstr> ПОБЕДЫ В КОНКУРСАХ</vt:lpstr>
      <vt:lpstr> ПОБЕДЫ В КОНКУРСАХ (онлайн)</vt:lpstr>
      <vt:lpstr>В 2020 году создан официальный сайт МБУК РКО  http://дк-рыбное.рф, где ежедневно публикуются новости о событиях и мероприятиях в клубных учреждениях Рыбновского района.</vt:lpstr>
      <vt:lpstr> Кадровый состав по состоянию на 01.01.2022 г.</vt:lpstr>
      <vt:lpstr> Сведения о качественном составе кадров на 01.01.2022 г.</vt:lpstr>
      <vt:lpstr> Количество специалистов по возрасту на 01.01.2022 г.</vt:lpstr>
      <vt:lpstr> Совещания, семинарские занятия, творческие лаборатории, мастер-классы, творческие консультации, другое</vt:lpstr>
      <vt:lpstr> ПОВЫШЕНИЕ КВАЛИФИКАЦИИ</vt:lpstr>
      <vt:lpstr> ПРОФЕССИОНАЛЬНАЯ    ПЕРЕПОДГОТОВКА СПЕЦИАЛИСТОВ</vt:lpstr>
      <vt:lpstr> ЗАОЧНОЕ ОБУЧЕНИЕ </vt:lpstr>
      <vt:lpstr>Слайд 20</vt:lpstr>
      <vt:lpstr>В целях повышения уровня антитеррористической защищённости учреждений культурно-досугового типа в 2021 году были проведены следующие работы:</vt:lpstr>
      <vt:lpstr>  В рамках национального проекта «Цифровая среда» в 2021 году к сети Интернет подключено 20 объектов: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Andrey Grishunov</dc:creator>
  <cp:lastModifiedBy>1</cp:lastModifiedBy>
  <cp:revision>143</cp:revision>
  <dcterms:created xsi:type="dcterms:W3CDTF">2022-02-06T12:47:18Z</dcterms:created>
  <dcterms:modified xsi:type="dcterms:W3CDTF">2022-02-10T05:28:03Z</dcterms:modified>
</cp:coreProperties>
</file>